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56" r:id="rId2"/>
    <p:sldId id="259" r:id="rId3"/>
    <p:sldId id="270" r:id="rId4"/>
    <p:sldId id="277" r:id="rId5"/>
    <p:sldId id="262" r:id="rId6"/>
    <p:sldId id="327" r:id="rId7"/>
    <p:sldId id="278" r:id="rId8"/>
    <p:sldId id="330" r:id="rId9"/>
    <p:sldId id="307" r:id="rId10"/>
    <p:sldId id="276" r:id="rId11"/>
    <p:sldId id="263" r:id="rId12"/>
    <p:sldId id="275" r:id="rId13"/>
    <p:sldId id="271" r:id="rId14"/>
    <p:sldId id="273" r:id="rId15"/>
    <p:sldId id="265" r:id="rId16"/>
    <p:sldId id="267" r:id="rId17"/>
    <p:sldId id="268" r:id="rId18"/>
    <p:sldId id="280" r:id="rId19"/>
    <p:sldId id="514" r:id="rId20"/>
    <p:sldId id="605" r:id="rId21"/>
    <p:sldId id="659" r:id="rId22"/>
    <p:sldId id="660" r:id="rId23"/>
    <p:sldId id="658" r:id="rId24"/>
    <p:sldId id="656" r:id="rId25"/>
    <p:sldId id="655" r:id="rId26"/>
    <p:sldId id="615" r:id="rId27"/>
    <p:sldId id="616" r:id="rId28"/>
    <p:sldId id="466" r:id="rId29"/>
    <p:sldId id="652" r:id="rId30"/>
    <p:sldId id="476" r:id="rId31"/>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6" autoAdjust="0"/>
    <p:restoredTop sz="94660"/>
  </p:normalViewPr>
  <p:slideViewPr>
    <p:cSldViewPr snapToGrid="0">
      <p:cViewPr>
        <p:scale>
          <a:sx n="65" d="100"/>
          <a:sy n="65" d="100"/>
        </p:scale>
        <p:origin x="948" y="43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1"/>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848646" y="1"/>
            <a:ext cx="2944283" cy="497021"/>
          </a:xfrm>
          <a:prstGeom prst="rect">
            <a:avLst/>
          </a:prstGeom>
        </p:spPr>
        <p:txBody>
          <a:bodyPr vert="horz" lIns="92930" tIns="46465" rIns="92930" bIns="46465" rtlCol="0"/>
          <a:lstStyle>
            <a:lvl1pPr algn="r">
              <a:defRPr sz="1200"/>
            </a:lvl1pPr>
          </a:lstStyle>
          <a:p>
            <a:r>
              <a:rPr lang="en-ID"/>
              <a:t>.</a:t>
            </a:r>
            <a:endParaRPr lang="en-US"/>
          </a:p>
        </p:txBody>
      </p:sp>
      <p:sp>
        <p:nvSpPr>
          <p:cNvPr id="4" name="Footer Placeholder 3"/>
          <p:cNvSpPr>
            <a:spLocks noGrp="1"/>
          </p:cNvSpPr>
          <p:nvPr>
            <p:ph type="ftr" sz="quarter" idx="2"/>
          </p:nvPr>
        </p:nvSpPr>
        <p:spPr>
          <a:xfrm>
            <a:off x="0" y="9408983"/>
            <a:ext cx="2944283" cy="497020"/>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848646" y="9408983"/>
            <a:ext cx="2944283" cy="497020"/>
          </a:xfrm>
          <a:prstGeom prst="rect">
            <a:avLst/>
          </a:prstGeom>
        </p:spPr>
        <p:txBody>
          <a:bodyPr vert="horz" lIns="92930" tIns="46465" rIns="92930" bIns="46465" rtlCol="0" anchor="b"/>
          <a:lstStyle>
            <a:lvl1pPr algn="r">
              <a:defRPr sz="1200"/>
            </a:lvl1pPr>
          </a:lstStyle>
          <a:p>
            <a:fld id="{71467F32-D993-49AB-866E-48D092FC53C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1"/>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848646" y="1"/>
            <a:ext cx="2944283" cy="497021"/>
          </a:xfrm>
          <a:prstGeom prst="rect">
            <a:avLst/>
          </a:prstGeom>
        </p:spPr>
        <p:txBody>
          <a:bodyPr vert="horz" lIns="92930" tIns="46465" rIns="92930" bIns="46465" rtlCol="0"/>
          <a:lstStyle>
            <a:lvl1pPr algn="r">
              <a:defRPr sz="1200"/>
            </a:lvl1pPr>
          </a:lstStyle>
          <a:p>
            <a:r>
              <a:rPr lang="en-ID"/>
              <a:t>.</a:t>
            </a:r>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79450" y="4767262"/>
            <a:ext cx="5435600" cy="3900489"/>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3"/>
            <a:ext cx="2944283" cy="4970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848646" y="9408983"/>
            <a:ext cx="2944283" cy="497020"/>
          </a:xfrm>
          <a:prstGeom prst="rect">
            <a:avLst/>
          </a:prstGeom>
        </p:spPr>
        <p:txBody>
          <a:bodyPr vert="horz" lIns="92930" tIns="46465" rIns="92930" bIns="46465" rtlCol="0" anchor="b"/>
          <a:lstStyle>
            <a:lvl1pPr algn="r">
              <a:defRPr sz="1200"/>
            </a:lvl1pPr>
          </a:lstStyle>
          <a:p>
            <a:fld id="{5DFC74DD-063D-42A5-A8B8-97EE58EA0098}"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15</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16</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17</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AA0D6-DEB2-4E2B-98A4-73ED40C4B658}" type="slidenum">
              <a:rPr lang="en-US" smtClean="0"/>
              <a:pPr/>
              <a:t>18</a:t>
            </a:fld>
            <a:endParaRPr lang="en-US"/>
          </a:p>
        </p:txBody>
      </p:sp>
      <p:sp>
        <p:nvSpPr>
          <p:cNvPr id="5" name="Footer Placeholder 4"/>
          <p:cNvSpPr>
            <a:spLocks noGrp="1"/>
          </p:cNvSpPr>
          <p:nvPr>
            <p:ph type="ftr" sz="quarter" idx="11"/>
          </p:nvPr>
        </p:nvSpPr>
        <p:spPr/>
        <p:txBody>
          <a:bodyPr/>
          <a:lstStyle/>
          <a:p>
            <a:r>
              <a:rPr lang="en-US"/>
              <a:t>E:\2014\</a:t>
            </a:r>
            <a:r>
              <a:rPr lang="en-US" err="1"/>
              <a:t>kantor</a:t>
            </a:r>
            <a:r>
              <a:rPr lang="en-US"/>
              <a:t>\workshop\1_Pengelolaan Pendahuluan</a:t>
            </a:r>
          </a:p>
        </p:txBody>
      </p:sp>
    </p:spTree>
    <p:extLst>
      <p:ext uri="{BB962C8B-B14F-4D97-AF65-F5344CB8AC3E}">
        <p14:creationId xmlns:p14="http://schemas.microsoft.com/office/powerpoint/2010/main" val="227115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E:\2014\kantor\workshop\1_Pengelolaan Pendahuluan</a:t>
            </a:r>
          </a:p>
        </p:txBody>
      </p:sp>
      <p:sp>
        <p:nvSpPr>
          <p:cNvPr id="5" name="Slide Number Placeholder 4"/>
          <p:cNvSpPr>
            <a:spLocks noGrp="1"/>
          </p:cNvSpPr>
          <p:nvPr>
            <p:ph type="sldNum" sz="quarter" idx="11"/>
          </p:nvPr>
        </p:nvSpPr>
        <p:spPr/>
        <p:txBody>
          <a:bodyPr/>
          <a:lstStyle/>
          <a:p>
            <a:fld id="{D3DAA0D6-DEB2-4E2B-98A4-73ED40C4B658}" type="slidenum">
              <a:rPr lang="en-US" smtClean="0"/>
              <a:pPr/>
              <a:t>28</a:t>
            </a:fld>
            <a:endParaRPr lang="en-US"/>
          </a:p>
        </p:txBody>
      </p:sp>
    </p:spTree>
    <p:extLst>
      <p:ext uri="{BB962C8B-B14F-4D97-AF65-F5344CB8AC3E}">
        <p14:creationId xmlns:p14="http://schemas.microsoft.com/office/powerpoint/2010/main" val="2710103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2</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3</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5</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10</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11</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12</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13</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FC74DD-063D-42A5-A8B8-97EE58EA0098}" type="slidenum">
              <a:rPr lang="en-US" smtClean="0"/>
              <a:t>14</a:t>
            </a:fld>
            <a:endParaRPr lang="en-US"/>
          </a:p>
        </p:txBody>
      </p:sp>
      <p:sp>
        <p:nvSpPr>
          <p:cNvPr id="5" name="Date Placeholder 4"/>
          <p:cNvSpPr>
            <a:spLocks noGrp="1"/>
          </p:cNvSpPr>
          <p:nvPr>
            <p:ph type="dt" idx="11"/>
          </p:nvPr>
        </p:nvSpPr>
        <p:spPr/>
        <p:txBody>
          <a:bodyPr/>
          <a:lstStyle/>
          <a:p>
            <a:r>
              <a:rPr lang="en-ID"/>
              <a:t>.</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D"/>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ID"/>
              <a:t>.</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ID"/>
              <a:t>.</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ID"/>
              <a:t>.</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D"/>
              <a:t>.</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ID"/>
              <a:t>.</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ID"/>
              <a:t>.</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ID"/>
              <a:t>.</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937" y="466913"/>
            <a:ext cx="11242963" cy="2234723"/>
          </a:xfrm>
        </p:spPr>
        <p:txBody>
          <a:bodyPr anchor="ctr">
            <a:noAutofit/>
          </a:bodyPr>
          <a:lstStyle/>
          <a:p>
            <a:pPr algn="ctr"/>
            <a:r>
              <a:rPr lang="en-US" sz="4000" b="1" dirty="0">
                <a:latin typeface="Berlin Sans FB Demi" panose="020E0802020502020306" pitchFamily="34" charset="0"/>
              </a:rPr>
              <a:t>PENGELOLAAN </a:t>
            </a:r>
            <a:br>
              <a:rPr lang="en-US" sz="4000" b="1" dirty="0">
                <a:latin typeface="Berlin Sans FB Demi" panose="020E0802020502020306" pitchFamily="34" charset="0"/>
              </a:rPr>
            </a:br>
            <a:r>
              <a:rPr lang="en-US" sz="4000" b="1" dirty="0">
                <a:latin typeface="Berlin Sans FB Demi" panose="020E0802020502020306" pitchFamily="34" charset="0"/>
              </a:rPr>
              <a:t>BANTUAN PEMERINTAH</a:t>
            </a:r>
            <a:br>
              <a:rPr lang="en-US" sz="4800" b="1" dirty="0">
                <a:ln>
                  <a:solidFill>
                    <a:srgbClr val="0070C0"/>
                  </a:solidFill>
                </a:ln>
                <a:solidFill>
                  <a:schemeClr val="tx1"/>
                </a:solidFill>
                <a:effectLst>
                  <a:outerShdw blurRad="38100" dist="38100" dir="2700000" algn="tl">
                    <a:srgbClr val="000000">
                      <a:alpha val="43137"/>
                    </a:srgbClr>
                  </a:outerShdw>
                </a:effectLst>
                <a:latin typeface="Berlin Sans FB Demi" panose="020E0802020502020306" pitchFamily="34" charset="0"/>
              </a:rPr>
            </a:br>
            <a:r>
              <a:rPr lang="en-US" sz="4000" b="1" dirty="0">
                <a:latin typeface="Berlin Sans FB Demi" panose="020E0802020502020306" pitchFamily="34" charset="0"/>
              </a:rPr>
              <a:t>SANITASI</a:t>
            </a:r>
            <a:endParaRPr lang="en-US" sz="4800" b="1" dirty="0">
              <a:ln>
                <a:solidFill>
                  <a:srgbClr val="0070C0"/>
                </a:solidFill>
              </a:ln>
              <a:solidFill>
                <a:schemeClr val="tx1"/>
              </a:solidFill>
              <a:effectLst>
                <a:outerShdw blurRad="38100" dist="38100" dir="2700000" algn="tl">
                  <a:srgbClr val="000000">
                    <a:alpha val="43137"/>
                  </a:srgbClr>
                </a:outerShdw>
              </a:effectLst>
              <a:latin typeface="Berlin Sans FB Demi" panose="020E0802020502020306" pitchFamily="34" charset="0"/>
            </a:endParaRPr>
          </a:p>
        </p:txBody>
      </p:sp>
      <p:sp>
        <p:nvSpPr>
          <p:cNvPr id="3" name="Subtitle 2"/>
          <p:cNvSpPr>
            <a:spLocks noGrp="1"/>
          </p:cNvSpPr>
          <p:nvPr>
            <p:ph type="subTitle" idx="1"/>
          </p:nvPr>
        </p:nvSpPr>
        <p:spPr>
          <a:xfrm>
            <a:off x="1051561" y="4921134"/>
            <a:ext cx="9966960" cy="1479665"/>
          </a:xfrm>
        </p:spPr>
        <p:txBody>
          <a:bodyPr anchor="ctr">
            <a:normAutofit lnSpcReduction="10000"/>
          </a:bodyPr>
          <a:lstStyle/>
          <a:p>
            <a:pPr algn="ctr"/>
            <a:r>
              <a:rPr lang="en-US" dirty="0"/>
              <a:t>DIREKTORAT SMA</a:t>
            </a:r>
          </a:p>
          <a:p>
            <a:pPr algn="ctr"/>
            <a:r>
              <a:rPr lang="en-US" dirty="0"/>
              <a:t>DIREKTORAT JENDERAL PENDIDIKAN ANAK USIA DINI, PENDIDIKAN DASAR DAN MENENGAH</a:t>
            </a:r>
          </a:p>
          <a:p>
            <a:pPr algn="ctr"/>
            <a:r>
              <a:rPr lang="en-US" dirty="0"/>
              <a:t>KEMENTERIAN PENDIDIKAN DAN KEBUDAYAAN</a:t>
            </a:r>
          </a:p>
          <a:p>
            <a:pPr algn="ctr"/>
            <a:r>
              <a:rPr lang="en-US" dirty="0"/>
              <a:t>2021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162" y="3217602"/>
            <a:ext cx="1364788" cy="1364788"/>
          </a:xfrm>
          <a:prstGeom prst="rect">
            <a:avLst/>
          </a:prstGeom>
        </p:spPr>
      </p:pic>
      <p:sp>
        <p:nvSpPr>
          <p:cNvPr id="5" name="Date Placeholder 4"/>
          <p:cNvSpPr>
            <a:spLocks noGrp="1"/>
          </p:cNvSpPr>
          <p:nvPr>
            <p:ph type="dt" sz="half" idx="10"/>
          </p:nvPr>
        </p:nvSpPr>
        <p:spPr/>
        <p:txBody>
          <a:bodyPr/>
          <a:lstStyle/>
          <a:p>
            <a:r>
              <a:rPr lang="en-ID"/>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913" y="1914784"/>
            <a:ext cx="3441998" cy="4757526"/>
          </a:xfrm>
          <a:prstGeom prst="rect">
            <a:avLst/>
          </a:prstGeom>
        </p:spPr>
      </p:pic>
      <p:grpSp>
        <p:nvGrpSpPr>
          <p:cNvPr id="7" name="Group 6"/>
          <p:cNvGrpSpPr/>
          <p:nvPr/>
        </p:nvGrpSpPr>
        <p:grpSpPr>
          <a:xfrm>
            <a:off x="301911" y="795092"/>
            <a:ext cx="2061712" cy="920868"/>
            <a:chOff x="4468485" y="474453"/>
            <a:chExt cx="2061712" cy="920868"/>
          </a:xfrm>
        </p:grpSpPr>
        <p:sp>
          <p:nvSpPr>
            <p:cNvPr id="5" name="Cloud Callout 4"/>
            <p:cNvSpPr/>
            <p:nvPr/>
          </p:nvSpPr>
          <p:spPr>
            <a:xfrm>
              <a:off x="4468485" y="474453"/>
              <a:ext cx="2061712" cy="920868"/>
            </a:xfrm>
            <a:prstGeom prst="cloudCallout">
              <a:avLst>
                <a:gd name="adj1" fmla="val 47786"/>
                <a:gd name="adj2" fmla="val 69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58265" y="673277"/>
              <a:ext cx="1811547" cy="523220"/>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Ada dana </a:t>
              </a:r>
              <a:r>
                <a:rPr lang="en-US" sz="1400" b="1" dirty="0" err="1">
                  <a:effectLst>
                    <a:outerShdw blurRad="38100" dist="38100" dir="2700000" algn="tl">
                      <a:srgbClr val="000000">
                        <a:alpha val="43137"/>
                      </a:srgbClr>
                    </a:outerShdw>
                  </a:effectLst>
                </a:rPr>
                <a:t>masuk</a:t>
              </a:r>
              <a:r>
                <a:rPr lang="en-US" sz="1400" b="1" dirty="0">
                  <a:effectLst>
                    <a:outerShdw blurRad="38100" dist="38100" dir="2700000" algn="tl">
                      <a:srgbClr val="000000">
                        <a:alpha val="43137"/>
                      </a:srgbClr>
                    </a:outerShdw>
                  </a:effectLst>
                </a:rPr>
                <a:t>…..</a:t>
              </a:r>
            </a:p>
            <a:p>
              <a:r>
                <a:rPr lang="en-US" sz="1400" b="1" dirty="0" err="1">
                  <a:effectLst>
                    <a:outerShdw blurRad="38100" dist="38100" dir="2700000" algn="tl">
                      <a:srgbClr val="000000">
                        <a:alpha val="43137"/>
                      </a:srgbClr>
                    </a:outerShdw>
                  </a:effectLst>
                </a:rPr>
                <a:t>jumlah</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besar</a:t>
              </a:r>
              <a:r>
                <a:rPr lang="en-US" sz="1400" b="1" dirty="0">
                  <a:effectLst>
                    <a:outerShdw blurRad="38100" dist="38100" dir="2700000" algn="tl">
                      <a:srgbClr val="000000">
                        <a:alpha val="43137"/>
                      </a:srgbClr>
                    </a:outerShdw>
                  </a:effectLst>
                </a:rPr>
                <a:t>…….</a:t>
              </a:r>
            </a:p>
          </p:txBody>
        </p:sp>
      </p:grpSp>
      <p:grpSp>
        <p:nvGrpSpPr>
          <p:cNvPr id="10" name="Group 9"/>
          <p:cNvGrpSpPr/>
          <p:nvPr/>
        </p:nvGrpSpPr>
        <p:grpSpPr>
          <a:xfrm>
            <a:off x="2553403" y="546630"/>
            <a:ext cx="1861421" cy="894572"/>
            <a:chOff x="3098767" y="457268"/>
            <a:chExt cx="1861421" cy="894572"/>
          </a:xfrm>
        </p:grpSpPr>
        <p:sp>
          <p:nvSpPr>
            <p:cNvPr id="8" name="Cloud Callout 7"/>
            <p:cNvSpPr/>
            <p:nvPr/>
          </p:nvSpPr>
          <p:spPr>
            <a:xfrm>
              <a:off x="3098767" y="457268"/>
              <a:ext cx="1861421" cy="894572"/>
            </a:xfrm>
            <a:prstGeom prst="cloudCallout">
              <a:avLst>
                <a:gd name="adj1" fmla="val -12028"/>
                <a:gd name="adj2" fmla="val 85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7789" y="642944"/>
              <a:ext cx="1362974" cy="523220"/>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Dana </a:t>
              </a:r>
              <a:r>
                <a:rPr lang="en-US" sz="1400" b="1" dirty="0" err="1">
                  <a:effectLst>
                    <a:outerShdw blurRad="38100" dist="38100" dir="2700000" algn="tl">
                      <a:srgbClr val="000000">
                        <a:alpha val="43137"/>
                      </a:srgbClr>
                    </a:outerShdw>
                  </a:effectLst>
                </a:rPr>
                <a:t>apa</a:t>
              </a:r>
              <a:r>
                <a:rPr lang="en-US" sz="1400" b="1" dirty="0">
                  <a:effectLst>
                    <a:outerShdw blurRad="38100" dist="38100" dir="2700000" algn="tl">
                      <a:srgbClr val="000000">
                        <a:alpha val="43137"/>
                      </a:srgbClr>
                    </a:outerShdw>
                  </a:effectLst>
                </a:rPr>
                <a:t>….?</a:t>
              </a:r>
            </a:p>
            <a:p>
              <a:r>
                <a:rPr lang="en-US" sz="1400" b="1" dirty="0">
                  <a:effectLst>
                    <a:outerShdw blurRad="38100" dist="38100" dir="2700000" algn="tl">
                      <a:srgbClr val="000000">
                        <a:alpha val="43137"/>
                      </a:srgbClr>
                    </a:outerShdw>
                  </a:effectLst>
                </a:rPr>
                <a:t>Dari mana…?</a:t>
              </a:r>
            </a:p>
          </p:txBody>
        </p:sp>
      </p:grpSp>
      <p:grpSp>
        <p:nvGrpSpPr>
          <p:cNvPr id="13" name="Group 12"/>
          <p:cNvGrpSpPr/>
          <p:nvPr/>
        </p:nvGrpSpPr>
        <p:grpSpPr>
          <a:xfrm>
            <a:off x="4783846" y="444120"/>
            <a:ext cx="3005807" cy="1099592"/>
            <a:chOff x="4783846" y="444120"/>
            <a:chExt cx="3005807" cy="1099592"/>
          </a:xfrm>
        </p:grpSpPr>
        <p:sp>
          <p:nvSpPr>
            <p:cNvPr id="11" name="Cloud Callout 10"/>
            <p:cNvSpPr/>
            <p:nvPr/>
          </p:nvSpPr>
          <p:spPr>
            <a:xfrm>
              <a:off x="4783846" y="444120"/>
              <a:ext cx="3005807" cy="1099592"/>
            </a:xfrm>
            <a:prstGeom prst="cloudCallout">
              <a:avLst>
                <a:gd name="adj1" fmla="val -61586"/>
                <a:gd name="adj2" fmla="val 97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91991" y="624584"/>
              <a:ext cx="2482001" cy="738664"/>
            </a:xfrm>
            <a:prstGeom prst="rect">
              <a:avLst/>
            </a:prstGeom>
            <a:noFill/>
          </p:spPr>
          <p:txBody>
            <a:bodyPr wrap="square" rtlCol="0">
              <a:spAutoFit/>
            </a:bodyPr>
            <a:lstStyle/>
            <a:p>
              <a:r>
                <a:rPr lang="en-US" sz="1400" b="1" dirty="0">
                  <a:effectLst>
                    <a:outerShdw blurRad="38100" dist="38100" dir="2700000" algn="tl">
                      <a:srgbClr val="000000">
                        <a:alpha val="43137"/>
                      </a:srgbClr>
                    </a:outerShdw>
                  </a:effectLst>
                </a:rPr>
                <a:t>Tempo </a:t>
              </a:r>
              <a:r>
                <a:rPr lang="en-US" sz="1400" b="1" dirty="0" err="1">
                  <a:effectLst>
                    <a:outerShdw blurRad="38100" dist="38100" dir="2700000" algn="tl">
                      <a:srgbClr val="000000">
                        <a:alpha val="43137"/>
                      </a:srgbClr>
                    </a:outerShdw>
                  </a:effectLst>
                </a:rPr>
                <a:t>hari</a:t>
              </a:r>
              <a:r>
                <a:rPr lang="en-US" sz="1400" b="1" dirty="0">
                  <a:effectLst>
                    <a:outerShdw blurRad="38100" dist="38100" dir="2700000" algn="tl">
                      <a:srgbClr val="000000">
                        <a:alpha val="43137"/>
                      </a:srgbClr>
                    </a:outerShdw>
                  </a:effectLst>
                </a:rPr>
                <a:t> dana labor </a:t>
              </a:r>
              <a:r>
                <a:rPr lang="en-US" sz="1400" b="1" dirty="0" err="1">
                  <a:effectLst>
                    <a:outerShdw blurRad="38100" dist="38100" dir="2700000" algn="tl">
                      <a:srgbClr val="000000">
                        <a:alpha val="43137"/>
                      </a:srgbClr>
                    </a:outerShdw>
                  </a:effectLst>
                </a:rPr>
                <a:t>sudah</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masuk</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sekarang</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ada</a:t>
              </a:r>
              <a:r>
                <a:rPr lang="en-US" sz="1400" b="1" dirty="0">
                  <a:effectLst>
                    <a:outerShdw blurRad="38100" dist="38100" dir="2700000" algn="tl">
                      <a:srgbClr val="000000">
                        <a:alpha val="43137"/>
                      </a:srgbClr>
                    </a:outerShdw>
                  </a:effectLst>
                </a:rPr>
                <a:t> </a:t>
              </a:r>
              <a:r>
                <a:rPr lang="en-US" sz="1400" b="1" dirty="0" err="1">
                  <a:effectLst>
                    <a:outerShdw blurRad="38100" dist="38100" dir="2700000" algn="tl">
                      <a:srgbClr val="000000">
                        <a:alpha val="43137"/>
                      </a:srgbClr>
                    </a:outerShdw>
                  </a:effectLst>
                </a:rPr>
                <a:t>lagi</a:t>
              </a:r>
              <a:r>
                <a:rPr lang="en-US" sz="1400" b="1" dirty="0">
                  <a:effectLst>
                    <a:outerShdw blurRad="38100" dist="38100" dir="2700000" algn="tl">
                      <a:srgbClr val="000000">
                        <a:alpha val="43137"/>
                      </a:srgbClr>
                    </a:outerShdw>
                  </a:effectLst>
                </a:rPr>
                <a:t> dana </a:t>
              </a:r>
              <a:r>
                <a:rPr lang="en-US" sz="1400" b="1" dirty="0" err="1">
                  <a:effectLst>
                    <a:outerShdw blurRad="38100" dist="38100" dir="2700000" algn="tl">
                      <a:srgbClr val="000000">
                        <a:alpha val="43137"/>
                      </a:srgbClr>
                    </a:outerShdw>
                  </a:effectLst>
                </a:rPr>
                <a:t>masuk</a:t>
              </a:r>
              <a:r>
                <a:rPr lang="en-US" sz="1400" b="1" dirty="0">
                  <a:effectLst>
                    <a:outerShdw blurRad="38100" dist="38100" dir="2700000" algn="tl">
                      <a:srgbClr val="000000">
                        <a:alpha val="43137"/>
                      </a:srgbClr>
                    </a:outerShdw>
                  </a:effectLst>
                </a:rPr>
                <a:t>……</a:t>
              </a:r>
            </a:p>
          </p:txBody>
        </p:sp>
      </p:grpSp>
      <p:sp>
        <p:nvSpPr>
          <p:cNvPr id="17" name="TextBox 16"/>
          <p:cNvSpPr txBox="1"/>
          <p:nvPr/>
        </p:nvSpPr>
        <p:spPr>
          <a:xfrm>
            <a:off x="5016500" y="3163124"/>
            <a:ext cx="4798695" cy="1077218"/>
          </a:xfrm>
          <a:prstGeom prst="rect">
            <a:avLst/>
          </a:prstGeom>
          <a:noFill/>
        </p:spPr>
        <p:txBody>
          <a:bodyPr wrap="square" rtlCol="0" anchor="ctr">
            <a:spAutoFit/>
          </a:bodyPr>
          <a:lstStyle/>
          <a:p>
            <a:pPr algn="ctr"/>
            <a:r>
              <a:rPr lang="en-US" sz="3200" b="1" dirty="0" err="1">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Grup</a:t>
            </a:r>
            <a:r>
              <a:rPr lang="en-US" sz="3200" b="1" dirty="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WA :</a:t>
            </a:r>
          </a:p>
          <a:p>
            <a:pPr algn="ctr"/>
            <a:r>
              <a:rPr lang="en-US" sz="3200" b="1" dirty="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“Banper </a:t>
            </a:r>
            <a:r>
              <a:rPr lang="en-US" sz="3200" b="1" dirty="0" err="1">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Sanitasi</a:t>
            </a:r>
            <a:r>
              <a:rPr lang="en-US" sz="3200" b="1" dirty="0">
                <a:solidFill>
                  <a:srgbClr val="7030A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p>
        </p:txBody>
      </p:sp>
      <p:sp>
        <p:nvSpPr>
          <p:cNvPr id="3" name="Date Placeholder 2"/>
          <p:cNvSpPr>
            <a:spLocks noGrp="1"/>
          </p:cNvSpPr>
          <p:nvPr>
            <p:ph type="dt" sz="half" idx="10"/>
          </p:nvPr>
        </p:nvSpPr>
        <p:spPr/>
        <p:txBody>
          <a:bodyPr/>
          <a:lstStyle/>
          <a:p>
            <a:r>
              <a:rPr lang="en-ID"/>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8441" y="604487"/>
            <a:ext cx="5546147" cy="5546147"/>
            <a:chOff x="423332" y="604486"/>
            <a:chExt cx="5546147" cy="554614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2" y="604486"/>
              <a:ext cx="5546147" cy="5546147"/>
            </a:xfrm>
            <a:prstGeom prst="rect">
              <a:avLst/>
            </a:prstGeom>
          </p:spPr>
        </p:pic>
        <p:sp>
          <p:nvSpPr>
            <p:cNvPr id="2" name="TextBox 1"/>
            <p:cNvSpPr txBox="1"/>
            <p:nvPr/>
          </p:nvSpPr>
          <p:spPr>
            <a:xfrm>
              <a:off x="974784" y="2553418"/>
              <a:ext cx="4425351" cy="2554545"/>
            </a:xfrm>
            <a:prstGeom prst="rect">
              <a:avLst/>
            </a:prstGeom>
            <a:noFill/>
          </p:spPr>
          <p:txBody>
            <a:bodyPr wrap="square" rtlCol="0">
              <a:spAutoFit/>
            </a:bodyPr>
            <a:lstStyle/>
            <a:p>
              <a:pPr algn="ctr"/>
              <a:r>
                <a:rPr lang="id-ID" sz="3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Jadwal pelaksanaan pembangunan ditetapkan tidak melebihi Tahun Anggaran 202</a:t>
              </a:r>
              <a:r>
                <a:rPr lang="en-US" sz="3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1</a:t>
              </a:r>
              <a:endParaRPr lang="en-US" sz="3200" b="1" dirty="0">
                <a:effectLst>
                  <a:outerShdw blurRad="38100" dist="38100" dir="2700000" algn="tl">
                    <a:srgbClr val="000000">
                      <a:alpha val="43137"/>
                    </a:srgbClr>
                  </a:outerShdw>
                </a:effectLst>
              </a:endParaRPr>
            </a:p>
          </p:txBody>
        </p:sp>
      </p:grpSp>
      <p:grpSp>
        <p:nvGrpSpPr>
          <p:cNvPr id="10" name="Group 9"/>
          <p:cNvGrpSpPr/>
          <p:nvPr/>
        </p:nvGrpSpPr>
        <p:grpSpPr>
          <a:xfrm>
            <a:off x="5874588" y="483712"/>
            <a:ext cx="6098875" cy="6253514"/>
            <a:chOff x="5874588" y="380200"/>
            <a:chExt cx="6098875" cy="6253514"/>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588" y="380200"/>
              <a:ext cx="6098875" cy="6253514"/>
            </a:xfrm>
            <a:prstGeom prst="rect">
              <a:avLst/>
            </a:prstGeom>
          </p:spPr>
        </p:pic>
        <p:sp>
          <p:nvSpPr>
            <p:cNvPr id="6" name="TextBox 5"/>
            <p:cNvSpPr txBox="1"/>
            <p:nvPr/>
          </p:nvSpPr>
          <p:spPr>
            <a:xfrm>
              <a:off x="8306599" y="1010969"/>
              <a:ext cx="3278675" cy="1107996"/>
            </a:xfrm>
            <a:prstGeom prst="rect">
              <a:avLst/>
            </a:prstGeom>
            <a:noFill/>
          </p:spPr>
          <p:txBody>
            <a:bodyPr wrap="square" rtlCol="0">
              <a:spAutoFit/>
            </a:bodyPr>
            <a:lstStyle/>
            <a:p>
              <a:r>
                <a:rPr lang="id-ID"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Menguraikan lingkup pekerjaan yang dilaksanakan</a:t>
              </a:r>
              <a:endParaRPr lang="en-US" sz="2200" b="1" dirty="0">
                <a:effectLst>
                  <a:outerShdw blurRad="38100" dist="38100" dir="2700000" algn="tl">
                    <a:srgbClr val="000000">
                      <a:alpha val="43137"/>
                    </a:srgbClr>
                  </a:outerShdw>
                </a:effectLst>
              </a:endParaRPr>
            </a:p>
          </p:txBody>
        </p:sp>
        <p:sp>
          <p:nvSpPr>
            <p:cNvPr id="7" name="TextBox 6"/>
            <p:cNvSpPr txBox="1"/>
            <p:nvPr/>
          </p:nvSpPr>
          <p:spPr>
            <a:xfrm>
              <a:off x="8306600" y="2269564"/>
              <a:ext cx="3356313" cy="1107996"/>
            </a:xfrm>
            <a:prstGeom prst="rect">
              <a:avLst/>
            </a:prstGeom>
            <a:noFill/>
          </p:spPr>
          <p:txBody>
            <a:bodyPr wrap="square" rtlCol="0">
              <a:spAutoFit/>
            </a:bodyPr>
            <a:lstStyle/>
            <a:p>
              <a:r>
                <a:rPr lang="id-ID"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Menjelaskan durasi </a:t>
              </a:r>
              <a:r>
                <a:rPr lang="en-US"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&amp;</a:t>
              </a:r>
              <a:r>
                <a:rPr lang="id-ID"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urutan pelaksanaan pekerjaan</a:t>
              </a:r>
              <a:endParaRPr lang="en-US" sz="2200" b="1" dirty="0">
                <a:effectLst>
                  <a:outerShdw blurRad="38100" dist="38100" dir="2700000" algn="tl">
                    <a:srgbClr val="000000">
                      <a:alpha val="43137"/>
                    </a:srgbClr>
                  </a:outerShdw>
                </a:effectLst>
              </a:endParaRPr>
            </a:p>
          </p:txBody>
        </p:sp>
        <p:sp>
          <p:nvSpPr>
            <p:cNvPr id="8" name="TextBox 7"/>
            <p:cNvSpPr txBox="1"/>
            <p:nvPr/>
          </p:nvSpPr>
          <p:spPr>
            <a:xfrm>
              <a:off x="8306600" y="3528159"/>
              <a:ext cx="3114135" cy="1107996"/>
            </a:xfrm>
            <a:prstGeom prst="rect">
              <a:avLst/>
            </a:prstGeom>
            <a:noFill/>
          </p:spPr>
          <p:txBody>
            <a:bodyPr wrap="square" rtlCol="0">
              <a:spAutoFit/>
            </a:bodyPr>
            <a:lstStyle/>
            <a:p>
              <a:r>
                <a:rPr lang="id-ID"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Menginformasikan bobot pelaksanaan pekerjaan</a:t>
              </a:r>
              <a:endParaRPr lang="en-US" sz="2200" b="1" dirty="0">
                <a:effectLst>
                  <a:outerShdw blurRad="38100" dist="38100" dir="2700000" algn="tl">
                    <a:srgbClr val="000000">
                      <a:alpha val="43137"/>
                    </a:srgbClr>
                  </a:outerShdw>
                </a:effectLst>
              </a:endParaRPr>
            </a:p>
          </p:txBody>
        </p:sp>
        <p:sp>
          <p:nvSpPr>
            <p:cNvPr id="9" name="TextBox 8"/>
            <p:cNvSpPr txBox="1"/>
            <p:nvPr/>
          </p:nvSpPr>
          <p:spPr>
            <a:xfrm>
              <a:off x="8306599" y="4786755"/>
              <a:ext cx="3356313" cy="1107996"/>
            </a:xfrm>
            <a:prstGeom prst="rect">
              <a:avLst/>
            </a:prstGeom>
            <a:noFill/>
          </p:spPr>
          <p:txBody>
            <a:bodyPr wrap="square" rtlCol="0">
              <a:spAutoFit/>
            </a:bodyPr>
            <a:lstStyle/>
            <a:p>
              <a:r>
                <a:rPr lang="en-US"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D</a:t>
              </a:r>
              <a:r>
                <a:rPr lang="id-ID" sz="22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apat dipakai sebagai perangkat monitoring kegiatan</a:t>
              </a:r>
              <a:endParaRPr lang="en-US" sz="2200" b="1" dirty="0">
                <a:effectLst>
                  <a:outerShdw blurRad="38100" dist="38100" dir="2700000" algn="tl">
                    <a:srgbClr val="000000">
                      <a:alpha val="43137"/>
                    </a:srgbClr>
                  </a:outerShdw>
                </a:effectLst>
              </a:endParaRPr>
            </a:p>
          </p:txBody>
        </p:sp>
      </p:grpSp>
      <p:sp>
        <p:nvSpPr>
          <p:cNvPr id="11" name="Date Placeholder 10"/>
          <p:cNvSpPr>
            <a:spLocks noGrp="1"/>
          </p:cNvSpPr>
          <p:nvPr>
            <p:ph type="dt" sz="half" idx="10"/>
          </p:nvPr>
        </p:nvSpPr>
        <p:spPr/>
        <p:txBody>
          <a:bodyPr/>
          <a:lstStyle/>
          <a:p>
            <a:r>
              <a:rPr lang="en-ID"/>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274" y="818338"/>
            <a:ext cx="5475161" cy="5400136"/>
            <a:chOff x="1149926" y="766239"/>
            <a:chExt cx="5204250" cy="515221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26" y="766239"/>
              <a:ext cx="5204250" cy="5152213"/>
            </a:xfrm>
            <a:prstGeom prst="rect">
              <a:avLst/>
            </a:prstGeom>
          </p:spPr>
        </p:pic>
        <p:sp>
          <p:nvSpPr>
            <p:cNvPr id="3" name="TextBox 2"/>
            <p:cNvSpPr txBox="1"/>
            <p:nvPr/>
          </p:nvSpPr>
          <p:spPr>
            <a:xfrm>
              <a:off x="1362975" y="1565516"/>
              <a:ext cx="4140678" cy="2554723"/>
            </a:xfrm>
            <a:prstGeom prst="rect">
              <a:avLst/>
            </a:prstGeom>
            <a:noFill/>
          </p:spPr>
          <p:txBody>
            <a:bodyPr wrap="square" rtlCol="0">
              <a:spAutoFit/>
            </a:bodyPr>
            <a:lstStyle/>
            <a:p>
              <a:pPr algn="ctr"/>
              <a:r>
                <a:rPr lang="id-ID" sz="28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Dana bantuan pemerintah harus sudah mulai dibelanjakan</a:t>
              </a:r>
              <a:r>
                <a:rPr lang="en-US" sz="28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r>
                <a:rPr lang="id-ID" sz="28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setelah dana diterima</a:t>
              </a:r>
              <a:r>
                <a:rPr lang="en-US" sz="28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p>
            <a:p>
              <a:pPr algn="ctr"/>
              <a:endParaRPr lang="en-US" sz="2800" b="1" dirty="0">
                <a:effectLst>
                  <a:outerShdw blurRad="38100" dist="38100" dir="2700000" algn="tl">
                    <a:srgbClr val="000000">
                      <a:alpha val="43137"/>
                    </a:srgbClr>
                  </a:outerShdw>
                </a:effectLst>
              </a:endParaRPr>
            </a:p>
          </p:txBody>
        </p:sp>
      </p:grpSp>
      <p:sp>
        <p:nvSpPr>
          <p:cNvPr id="5" name="Right Arrow 4"/>
          <p:cNvSpPr/>
          <p:nvPr/>
        </p:nvSpPr>
        <p:spPr>
          <a:xfrm>
            <a:off x="5348379" y="1656076"/>
            <a:ext cx="534838" cy="3709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3177" y="422699"/>
            <a:ext cx="5840084" cy="6093976"/>
          </a:xfrm>
          <a:prstGeom prst="rect">
            <a:avLst/>
          </a:prstGeom>
          <a:noFill/>
        </p:spPr>
        <p:txBody>
          <a:bodyPr wrap="square" rtlCol="0">
            <a:spAutoFit/>
          </a:bodyPr>
          <a:lstStyle/>
          <a:p>
            <a:r>
              <a:rPr lang="id-ID"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Penggunaan dana bantuan pemerintah harus sesuai dengan Rencana Anggaran Biaya (RAB) yang menjadi lampiran Surat Perjanjian Pemberian Dana (SP2D) yang telah disepakati kedua belah pihak. Apabila terjadi perubahan penggunaan dana harus </a:t>
            </a:r>
            <a:r>
              <a:rPr lang="en-US" sz="30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memberikan</a:t>
            </a:r>
            <a:r>
              <a:rPr lang="en-US"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r>
              <a:rPr lang="en-US" sz="30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informasi</a:t>
            </a:r>
            <a:r>
              <a:rPr lang="en-US"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r>
              <a:rPr lang="en-US" sz="30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tertulis</a:t>
            </a:r>
            <a:r>
              <a:rPr lang="en-US"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r>
              <a:rPr lang="en-US" sz="30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pada</a:t>
            </a:r>
            <a:r>
              <a:rPr lang="en-US"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r>
              <a:rPr lang="id-ID"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pihak pemberi dana</a:t>
            </a:r>
            <a:r>
              <a:rPr lang="en-US"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a:t>
            </a:r>
            <a:r>
              <a:rPr lang="en-US" sz="30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Direktorat</a:t>
            </a:r>
            <a:r>
              <a:rPr lang="en-US" sz="30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SMA)</a:t>
            </a:r>
            <a:endParaRPr lang="en-US" sz="3000" b="1" dirty="0">
              <a:effectLst>
                <a:outerShdw blurRad="38100" dist="38100" dir="2700000" algn="tl">
                  <a:srgbClr val="000000">
                    <a:alpha val="43137"/>
                  </a:srgbClr>
                </a:outerShdw>
              </a:effectLst>
            </a:endParaRPr>
          </a:p>
        </p:txBody>
      </p:sp>
      <p:sp>
        <p:nvSpPr>
          <p:cNvPr id="7" name="Date Placeholder 6"/>
          <p:cNvSpPr>
            <a:spLocks noGrp="1"/>
          </p:cNvSpPr>
          <p:nvPr>
            <p:ph type="dt" sz="half" idx="10"/>
          </p:nvPr>
        </p:nvSpPr>
        <p:spPr/>
        <p:txBody>
          <a:bodyPr/>
          <a:lstStyle/>
          <a:p>
            <a:r>
              <a:rPr lang="en-ID"/>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02724" y="371042"/>
            <a:ext cx="8289276" cy="1815882"/>
          </a:xfrm>
          <a:prstGeom prst="rect">
            <a:avLst/>
          </a:prstGeom>
          <a:noFill/>
          <a:ln>
            <a:solidFill>
              <a:schemeClr val="accent2">
                <a:lumMod val="75000"/>
              </a:schemeClr>
            </a:solidFill>
          </a:ln>
        </p:spPr>
        <p:txBody>
          <a:bodyPr wrap="square" rtlCol="0">
            <a:spAutoFit/>
          </a:bodyPr>
          <a:lstStyle/>
          <a:p>
            <a:r>
              <a:rPr lang="en-US" sz="2800" b="1" dirty="0">
                <a:effectLst>
                  <a:outerShdw blurRad="38100" dist="38100" dir="2700000" algn="tl">
                    <a:srgbClr val="000000">
                      <a:alpha val="43137"/>
                    </a:srgbClr>
                  </a:outerShdw>
                </a:effectLst>
                <a:latin typeface="Bookman Old Style" panose="02050604050505020204" pitchFamily="18" charset="0"/>
              </a:rPr>
              <a:t>Harus </a:t>
            </a:r>
            <a:r>
              <a:rPr lang="en-US" sz="2800" b="1" dirty="0" err="1">
                <a:effectLst>
                  <a:outerShdw blurRad="38100" dist="38100" dir="2700000" algn="tl">
                    <a:srgbClr val="000000">
                      <a:alpha val="43137"/>
                    </a:srgbClr>
                  </a:outerShdw>
                </a:effectLst>
                <a:latin typeface="Bookman Old Style" panose="02050604050505020204" pitchFamily="18" charset="0"/>
              </a:rPr>
              <a:t>diinformasikan</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secara</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tertulis</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kepada</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Direktorat</a:t>
            </a:r>
            <a:r>
              <a:rPr lang="en-US" sz="2800" b="1" dirty="0">
                <a:effectLst>
                  <a:outerShdw blurRad="38100" dist="38100" dir="2700000" algn="tl">
                    <a:srgbClr val="000000">
                      <a:alpha val="43137"/>
                    </a:srgbClr>
                  </a:outerShdw>
                </a:effectLst>
                <a:latin typeface="Bookman Old Style" panose="02050604050505020204" pitchFamily="18" charset="0"/>
              </a:rPr>
              <a:t> SMA, paling </a:t>
            </a:r>
            <a:r>
              <a:rPr lang="en-US" sz="2800" b="1" dirty="0" err="1">
                <a:effectLst>
                  <a:outerShdw blurRad="38100" dist="38100" dir="2700000" algn="tl">
                    <a:srgbClr val="000000">
                      <a:alpha val="43137"/>
                    </a:srgbClr>
                  </a:outerShdw>
                </a:effectLst>
                <a:latin typeface="Bookman Old Style" panose="02050604050505020204" pitchFamily="18" charset="0"/>
              </a:rPr>
              <a:t>lambat</a:t>
            </a:r>
            <a:r>
              <a:rPr lang="en-US" sz="2800" b="1" dirty="0">
                <a:effectLst>
                  <a:outerShdw blurRad="38100" dist="38100" dir="2700000" algn="tl">
                    <a:srgbClr val="000000">
                      <a:alpha val="43137"/>
                    </a:srgbClr>
                  </a:outerShdw>
                </a:effectLst>
                <a:latin typeface="Bookman Old Style" panose="02050604050505020204" pitchFamily="18" charset="0"/>
              </a:rPr>
              <a:t> 30 </a:t>
            </a:r>
            <a:r>
              <a:rPr lang="en-US" sz="2800" b="1" dirty="0" err="1">
                <a:effectLst>
                  <a:outerShdw blurRad="38100" dist="38100" dir="2700000" algn="tl">
                    <a:srgbClr val="000000">
                      <a:alpha val="43137"/>
                    </a:srgbClr>
                  </a:outerShdw>
                </a:effectLst>
                <a:latin typeface="Bookman Old Style" panose="02050604050505020204" pitchFamily="18" charset="0"/>
              </a:rPr>
              <a:t>hari</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kalender</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sebelum</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berakhirnya</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jangka</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waktu</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pembangunan</a:t>
            </a:r>
            <a:endParaRPr lang="en-US" sz="2800" b="1" dirty="0">
              <a:effectLst>
                <a:outerShdw blurRad="38100" dist="38100" dir="2700000" algn="tl">
                  <a:srgbClr val="000000">
                    <a:alpha val="43137"/>
                  </a:srgbClr>
                </a:outerShdw>
              </a:effectLst>
              <a:latin typeface="Bookman Old Style" panose="02050604050505020204" pitchFamily="18" charset="0"/>
            </a:endParaRPr>
          </a:p>
        </p:txBody>
      </p:sp>
      <p:grpSp>
        <p:nvGrpSpPr>
          <p:cNvPr id="15" name="Group 14"/>
          <p:cNvGrpSpPr/>
          <p:nvPr/>
        </p:nvGrpSpPr>
        <p:grpSpPr>
          <a:xfrm>
            <a:off x="559562" y="301336"/>
            <a:ext cx="2297938" cy="2100329"/>
            <a:chOff x="5300133" y="505675"/>
            <a:chExt cx="3473577" cy="219810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133" y="872067"/>
              <a:ext cx="2601386" cy="1603016"/>
            </a:xfrm>
            <a:prstGeom prst="rect">
              <a:avLst/>
            </a:prstGeom>
          </p:spPr>
        </p:pic>
        <p:pic>
          <p:nvPicPr>
            <p:cNvPr id="10" name="Picture 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29327" y="505675"/>
              <a:ext cx="1744383" cy="2198105"/>
            </a:xfrm>
            <a:prstGeom prst="rect">
              <a:avLst/>
            </a:prstGeom>
          </p:spPr>
        </p:pic>
      </p:grpSp>
      <p:sp>
        <p:nvSpPr>
          <p:cNvPr id="11" name="Right Arrow 10"/>
          <p:cNvSpPr/>
          <p:nvPr/>
        </p:nvSpPr>
        <p:spPr>
          <a:xfrm>
            <a:off x="2932455" y="957602"/>
            <a:ext cx="668460" cy="103736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a:p>
        </p:txBody>
      </p:sp>
      <p:grpSp>
        <p:nvGrpSpPr>
          <p:cNvPr id="7" name="Group 6"/>
          <p:cNvGrpSpPr/>
          <p:nvPr/>
        </p:nvGrpSpPr>
        <p:grpSpPr>
          <a:xfrm>
            <a:off x="474558" y="3117274"/>
            <a:ext cx="2457897" cy="1976600"/>
            <a:chOff x="685800" y="626533"/>
            <a:chExt cx="3564467" cy="2641599"/>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778934"/>
              <a:ext cx="2032000" cy="2032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267" y="626533"/>
              <a:ext cx="2286000" cy="2641599"/>
            </a:xfrm>
            <a:prstGeom prst="rect">
              <a:avLst/>
            </a:prstGeom>
          </p:spPr>
        </p:pic>
      </p:grpSp>
      <p:sp>
        <p:nvSpPr>
          <p:cNvPr id="14" name="TextBox 13"/>
          <p:cNvSpPr txBox="1"/>
          <p:nvPr/>
        </p:nvSpPr>
        <p:spPr>
          <a:xfrm>
            <a:off x="3902724" y="2270193"/>
            <a:ext cx="8289276" cy="4524315"/>
          </a:xfrm>
          <a:prstGeom prst="rect">
            <a:avLst/>
          </a:prstGeom>
          <a:noFill/>
          <a:ln>
            <a:solidFill>
              <a:schemeClr val="accent2">
                <a:lumMod val="75000"/>
              </a:schemeClr>
            </a:solidFill>
          </a:ln>
        </p:spPr>
        <p:txBody>
          <a:bodyPr wrap="square" rtlCol="0" anchor="ctr">
            <a:spAutoFit/>
          </a:bodyPr>
          <a:lstStyle/>
          <a:p>
            <a:r>
              <a:rPr lang="en-US" sz="2400" b="1" dirty="0" err="1">
                <a:effectLst>
                  <a:outerShdw blurRad="38100" dist="38100" dir="2700000" algn="tl">
                    <a:srgbClr val="000000">
                      <a:alpha val="43137"/>
                    </a:srgbClr>
                  </a:outerShdw>
                </a:effectLst>
                <a:latin typeface="Bookman Old Style" panose="02050604050505020204" pitchFamily="18" charset="0"/>
              </a:rPr>
              <a:t>Jangka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waktu</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revisi</a:t>
            </a:r>
            <a:r>
              <a:rPr lang="en-US" sz="2400" b="1" dirty="0">
                <a:effectLst>
                  <a:outerShdw blurRad="38100" dist="38100" dir="2700000" algn="tl">
                    <a:srgbClr val="000000">
                      <a:alpha val="43137"/>
                    </a:srgbClr>
                  </a:outerShdw>
                </a:effectLst>
                <a:latin typeface="Bookman Old Style" panose="02050604050505020204" pitchFamily="18" charset="0"/>
              </a:rPr>
              <a:t> program </a:t>
            </a:r>
            <a:r>
              <a:rPr lang="en-US" sz="2400" b="1" dirty="0" err="1">
                <a:effectLst>
                  <a:outerShdw blurRad="38100" dist="38100" dir="2700000" algn="tl">
                    <a:srgbClr val="000000">
                      <a:alpha val="43137"/>
                    </a:srgbClr>
                  </a:outerShdw>
                </a:effectLst>
                <a:latin typeface="Bookman Old Style" panose="02050604050505020204" pitchFamily="18" charset="0"/>
              </a:rPr>
              <a:t>kerja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selambat-lambatnya</a:t>
            </a:r>
            <a:r>
              <a:rPr lang="en-US" sz="2400" b="1" dirty="0">
                <a:effectLst>
                  <a:outerShdw blurRad="38100" dist="38100" dir="2700000" algn="tl">
                    <a:srgbClr val="000000">
                      <a:alpha val="43137"/>
                    </a:srgbClr>
                  </a:outerShdw>
                </a:effectLst>
                <a:latin typeface="Bookman Old Style" panose="02050604050505020204" pitchFamily="18" charset="0"/>
              </a:rPr>
              <a:t> 30 </a:t>
            </a:r>
            <a:r>
              <a:rPr lang="en-US" sz="2400" b="1" dirty="0" err="1">
                <a:effectLst>
                  <a:outerShdw blurRad="38100" dist="38100" dir="2700000" algn="tl">
                    <a:srgbClr val="000000">
                      <a:alpha val="43137"/>
                    </a:srgbClr>
                  </a:outerShdw>
                </a:effectLst>
                <a:latin typeface="Bookman Old Style" panose="02050604050505020204" pitchFamily="18" charset="0"/>
              </a:rPr>
              <a:t>hari</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kalender</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terhitung</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sejak</a:t>
            </a:r>
            <a:r>
              <a:rPr lang="en-US" sz="2400" b="1" dirty="0">
                <a:effectLst>
                  <a:outerShdw blurRad="38100" dist="38100" dir="2700000" algn="tl">
                    <a:srgbClr val="000000">
                      <a:alpha val="43137"/>
                    </a:srgbClr>
                  </a:outerShdw>
                </a:effectLst>
                <a:latin typeface="Bookman Old Style" panose="02050604050505020204" pitchFamily="18" charset="0"/>
              </a:rPr>
              <a:t> dana </a:t>
            </a:r>
            <a:r>
              <a:rPr lang="en-US" sz="2400" b="1" dirty="0" err="1">
                <a:effectLst>
                  <a:outerShdw blurRad="38100" dist="38100" dir="2700000" algn="tl">
                    <a:srgbClr val="000000">
                      <a:alpha val="43137"/>
                    </a:srgbClr>
                  </a:outerShdw>
                </a:effectLst>
                <a:latin typeface="Bookman Old Style" panose="02050604050505020204" pitchFamily="18" charset="0"/>
              </a:rPr>
              <a:t>diterima</a:t>
            </a:r>
            <a:r>
              <a:rPr lang="en-US" sz="2400" b="1" dirty="0">
                <a:effectLst>
                  <a:outerShdw blurRad="38100" dist="38100" dir="2700000" algn="tl">
                    <a:srgbClr val="000000">
                      <a:alpha val="43137"/>
                    </a:srgbClr>
                  </a:outerShdw>
                </a:effectLst>
                <a:latin typeface="Bookman Old Style" panose="02050604050505020204" pitchFamily="18" charset="0"/>
              </a:rPr>
              <a:t> di </a:t>
            </a:r>
            <a:r>
              <a:rPr lang="en-US" sz="2400" b="1" dirty="0" err="1">
                <a:effectLst>
                  <a:outerShdw blurRad="38100" dist="38100" dir="2700000" algn="tl">
                    <a:srgbClr val="000000">
                      <a:alpha val="43137"/>
                    </a:srgbClr>
                  </a:outerShdw>
                </a:effectLst>
                <a:latin typeface="Bookman Old Style" panose="02050604050505020204" pitchFamily="18" charset="0"/>
              </a:rPr>
              <a:t>rekening</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sekolah</a:t>
            </a:r>
            <a:endParaRPr lang="en-US" sz="2400" b="1" dirty="0">
              <a:effectLst>
                <a:outerShdw blurRad="38100" dist="38100" dir="2700000" algn="tl">
                  <a:srgbClr val="000000">
                    <a:alpha val="43137"/>
                  </a:srgbClr>
                </a:outerShdw>
              </a:effectLst>
              <a:latin typeface="Bookman Old Style" panose="02050604050505020204" pitchFamily="18" charset="0"/>
            </a:endParaRPr>
          </a:p>
          <a:p>
            <a:endParaRPr lang="en-US" sz="2400" b="1" dirty="0">
              <a:effectLst>
                <a:outerShdw blurRad="38100" dist="38100" dir="2700000" algn="tl">
                  <a:srgbClr val="000000">
                    <a:alpha val="43137"/>
                  </a:srgbClr>
                </a:outerShdw>
              </a:effectLst>
              <a:latin typeface="Bookman Old Style" panose="02050604050505020204" pitchFamily="18" charset="0"/>
            </a:endParaRPr>
          </a:p>
          <a:p>
            <a:r>
              <a:rPr lang="en-US" sz="2400" b="1" dirty="0" err="1">
                <a:effectLst>
                  <a:outerShdw blurRad="38100" dist="38100" dir="2700000" algn="tl">
                    <a:srgbClr val="000000">
                      <a:alpha val="43137"/>
                    </a:srgbClr>
                  </a:outerShdw>
                </a:effectLst>
                <a:latin typeface="Bookman Old Style" panose="02050604050505020204" pitchFamily="18" charset="0"/>
              </a:rPr>
              <a:t>Lingkup</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revisi</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spesifikasi</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bahan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bangunan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gambar</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kerja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letak</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bangunan</a:t>
            </a:r>
            <a:endParaRPr lang="en-US" sz="2400" b="1" dirty="0">
              <a:effectLst>
                <a:outerShdw blurRad="38100" dist="38100" dir="2700000" algn="tl">
                  <a:srgbClr val="000000">
                    <a:alpha val="43137"/>
                  </a:srgbClr>
                </a:outerShdw>
              </a:effectLst>
              <a:latin typeface="Bookman Old Style" panose="02050604050505020204" pitchFamily="18" charset="0"/>
            </a:endParaRPr>
          </a:p>
          <a:p>
            <a:endParaRPr lang="en-US" sz="2400" b="1" dirty="0">
              <a:effectLst>
                <a:outerShdw blurRad="38100" dist="38100" dir="2700000" algn="tl">
                  <a:srgbClr val="000000">
                    <a:alpha val="43137"/>
                  </a:srgbClr>
                </a:outerShdw>
              </a:effectLst>
              <a:latin typeface="Bookman Old Style" panose="02050604050505020204" pitchFamily="18" charset="0"/>
            </a:endParaRPr>
          </a:p>
          <a:p>
            <a:r>
              <a:rPr lang="en-US" sz="2400" b="1" dirty="0" err="1">
                <a:effectLst>
                  <a:outerShdw blurRad="38100" dist="38100" dir="2700000" algn="tl">
                    <a:srgbClr val="000000">
                      <a:alpha val="43137"/>
                    </a:srgbClr>
                  </a:outerShdw>
                </a:effectLst>
                <a:latin typeface="Bookman Old Style" panose="02050604050505020204" pitchFamily="18" charset="0"/>
              </a:rPr>
              <a:t>Revisi</a:t>
            </a:r>
            <a:r>
              <a:rPr lang="en-US" sz="2400" b="1" dirty="0">
                <a:effectLst>
                  <a:outerShdw blurRad="38100" dist="38100" dir="2700000" algn="tl">
                    <a:srgbClr val="000000">
                      <a:alpha val="43137"/>
                    </a:srgbClr>
                  </a:outerShdw>
                </a:effectLst>
                <a:latin typeface="Bookman Old Style" panose="02050604050505020204" pitchFamily="18" charset="0"/>
              </a:rPr>
              <a:t> program </a:t>
            </a:r>
            <a:r>
              <a:rPr lang="en-US" sz="2400" b="1" dirty="0" err="1">
                <a:effectLst>
                  <a:outerShdw blurRad="38100" dist="38100" dir="2700000" algn="tl">
                    <a:srgbClr val="000000">
                      <a:alpha val="43137"/>
                    </a:srgbClr>
                  </a:outerShdw>
                </a:effectLst>
                <a:latin typeface="Bookman Old Style" panose="02050604050505020204" pitchFamily="18" charset="0"/>
              </a:rPr>
              <a:t>kerja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dianggap</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sah</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apabila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ditandatangani</a:t>
            </a:r>
            <a:r>
              <a:rPr lang="en-US" sz="2400" b="1" dirty="0">
                <a:effectLst>
                  <a:outerShdw blurRad="38100" dist="38100" dir="2700000" algn="tl">
                    <a:srgbClr val="000000">
                      <a:alpha val="43137"/>
                    </a:srgbClr>
                  </a:outerShdw>
                </a:effectLst>
                <a:latin typeface="Bookman Old Style" panose="02050604050505020204" pitchFamily="18" charset="0"/>
              </a:rPr>
              <a:t> dan </a:t>
            </a:r>
            <a:r>
              <a:rPr lang="en-US" sz="2400" b="1" dirty="0" err="1">
                <a:effectLst>
                  <a:outerShdw blurRad="38100" dist="38100" dir="2700000" algn="tl">
                    <a:srgbClr val="000000">
                      <a:alpha val="43137"/>
                    </a:srgbClr>
                  </a:outerShdw>
                </a:effectLst>
                <a:latin typeface="Bookman Old Style" panose="02050604050505020204" pitchFamily="18" charset="0"/>
              </a:rPr>
              <a:t>distempel</a:t>
            </a:r>
            <a:r>
              <a:rPr lang="en-US" sz="2400" b="1" dirty="0">
                <a:effectLst>
                  <a:outerShdw blurRad="38100" dist="38100" dir="2700000" algn="tl">
                    <a:srgbClr val="000000">
                      <a:alpha val="43137"/>
                    </a:srgbClr>
                  </a:outerShdw>
                </a:effectLst>
                <a:latin typeface="Bookman Old Style" panose="02050604050505020204" pitchFamily="18" charset="0"/>
              </a:rPr>
              <a:t> oleh </a:t>
            </a:r>
            <a:r>
              <a:rPr lang="en-US" sz="2400" b="1" dirty="0" err="1">
                <a:effectLst>
                  <a:outerShdw blurRad="38100" dist="38100" dir="2700000" algn="tl">
                    <a:srgbClr val="000000">
                      <a:alpha val="43137"/>
                    </a:srgbClr>
                  </a:outerShdw>
                </a:effectLst>
                <a:latin typeface="Bookman Old Style" panose="02050604050505020204" pitchFamily="18" charset="0"/>
              </a:rPr>
              <a:t>Kepala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Sekolah</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Komite</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Sekolah</a:t>
            </a:r>
            <a:r>
              <a:rPr lang="en-US" sz="2400" b="1" dirty="0">
                <a:effectLst>
                  <a:outerShdw blurRad="38100" dist="38100" dir="2700000" algn="tl">
                    <a:srgbClr val="000000">
                      <a:alpha val="43137"/>
                    </a:srgbClr>
                  </a:outerShdw>
                </a:effectLst>
                <a:latin typeface="Bookman Old Style" panose="02050604050505020204" pitchFamily="18" charset="0"/>
              </a:rPr>
              <a:t> dan </a:t>
            </a:r>
            <a:r>
              <a:rPr lang="en-US" sz="2400" b="1" dirty="0" err="1">
                <a:effectLst>
                  <a:outerShdw blurRad="38100" dist="38100" dir="2700000" algn="tl">
                    <a:srgbClr val="000000">
                      <a:alpha val="43137"/>
                    </a:srgbClr>
                  </a:outerShdw>
                </a:effectLst>
                <a:latin typeface="Bookman Old Style" panose="02050604050505020204" pitchFamily="18" charset="0"/>
              </a:rPr>
              <a:t>rekomendasi</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dari</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tenaga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teknis</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serta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diinformasikan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secara</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tertulis</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ke</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Direktorat</a:t>
            </a:r>
            <a:r>
              <a:rPr lang="en-US" sz="2400" b="1" dirty="0">
                <a:effectLst>
                  <a:outerShdw blurRad="38100" dist="38100" dir="2700000" algn="tl">
                    <a:srgbClr val="000000">
                      <a:alpha val="43137"/>
                    </a:srgbClr>
                  </a:outerShdw>
                </a:effectLst>
                <a:latin typeface="Bookman Old Style" panose="02050604050505020204" pitchFamily="18" charset="0"/>
              </a:rPr>
              <a:t> SMA</a:t>
            </a:r>
          </a:p>
        </p:txBody>
      </p:sp>
      <p:sp>
        <p:nvSpPr>
          <p:cNvPr id="18" name="Right Arrow 17"/>
          <p:cNvSpPr/>
          <p:nvPr/>
        </p:nvSpPr>
        <p:spPr>
          <a:xfrm>
            <a:off x="2932455" y="3586891"/>
            <a:ext cx="668460" cy="103736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a:p>
        </p:txBody>
      </p:sp>
      <p:sp>
        <p:nvSpPr>
          <p:cNvPr id="2" name="Date Placeholder 1"/>
          <p:cNvSpPr>
            <a:spLocks noGrp="1"/>
          </p:cNvSpPr>
          <p:nvPr>
            <p:ph type="dt" sz="half" idx="10"/>
          </p:nvPr>
        </p:nvSpPr>
        <p:spPr/>
        <p:txBody>
          <a:bodyPr/>
          <a:lstStyle/>
          <a:p>
            <a:r>
              <a:rPr lang="en-ID"/>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8256" y="569731"/>
            <a:ext cx="4288314" cy="2963333"/>
            <a:chOff x="1905000" y="1862667"/>
            <a:chExt cx="4318000" cy="2963333"/>
          </a:xfrm>
        </p:grpSpPr>
        <p:sp>
          <p:nvSpPr>
            <p:cNvPr id="3" name="Diamond 2"/>
            <p:cNvSpPr/>
            <p:nvPr/>
          </p:nvSpPr>
          <p:spPr>
            <a:xfrm>
              <a:off x="1905000" y="1862667"/>
              <a:ext cx="4318000" cy="2963333"/>
            </a:xfrm>
            <a:prstGeom prst="diamond">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984" y="2703054"/>
              <a:ext cx="2275125" cy="1274580"/>
            </a:xfrm>
            <a:prstGeom prst="rect">
              <a:avLst/>
            </a:prstGeom>
            <a:ln>
              <a:solidFill>
                <a:schemeClr val="accent2">
                  <a:lumMod val="50000"/>
                </a:schemeClr>
              </a:solidFill>
            </a:ln>
          </p:spPr>
        </p:pic>
      </p:grpSp>
      <p:cxnSp>
        <p:nvCxnSpPr>
          <p:cNvPr id="6" name="Straight Connector 5"/>
          <p:cNvCxnSpPr/>
          <p:nvPr/>
        </p:nvCxnSpPr>
        <p:spPr>
          <a:xfrm flipH="1">
            <a:off x="2650881" y="151418"/>
            <a:ext cx="14843" cy="423334"/>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4786570" y="2051394"/>
            <a:ext cx="2239486" cy="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7026056" y="1358896"/>
            <a:ext cx="4740374" cy="1384995"/>
          </a:xfrm>
          <a:prstGeom prst="rect">
            <a:avLst/>
          </a:prstGeom>
          <a:noFill/>
        </p:spPr>
        <p:txBody>
          <a:bodyPr wrap="square" rtlCol="0">
            <a:spAutoFit/>
          </a:bodyPr>
          <a:lstStyle/>
          <a:p>
            <a:r>
              <a:rPr lang="en-US" sz="2800" b="1" dirty="0" err="1">
                <a:effectLst>
                  <a:outerShdw blurRad="38100" dist="38100" dir="2700000" algn="tl">
                    <a:srgbClr val="000000">
                      <a:alpha val="43137"/>
                    </a:srgbClr>
                  </a:outerShdw>
                </a:effectLst>
                <a:latin typeface="Bookman Old Style" panose="02050604050505020204" pitchFamily="18" charset="0"/>
              </a:rPr>
              <a:t>kekurangannya</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menjadi</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tanggung</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jawab</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pihak</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penerima</a:t>
            </a:r>
            <a:r>
              <a:rPr lang="en-US" sz="2800" b="1" dirty="0">
                <a:effectLst>
                  <a:outerShdw blurRad="38100" dist="38100" dir="2700000" algn="tl">
                    <a:srgbClr val="000000">
                      <a:alpha val="43137"/>
                    </a:srgbClr>
                  </a:outerShdw>
                </a:effectLst>
                <a:latin typeface="Bookman Old Style" panose="02050604050505020204" pitchFamily="18" charset="0"/>
              </a:rPr>
              <a:t> </a:t>
            </a:r>
            <a:r>
              <a:rPr lang="en-US" sz="2800" b="1" dirty="0" err="1">
                <a:effectLst>
                  <a:outerShdw blurRad="38100" dist="38100" dir="2700000" algn="tl">
                    <a:srgbClr val="000000">
                      <a:alpha val="43137"/>
                    </a:srgbClr>
                  </a:outerShdw>
                </a:effectLst>
                <a:latin typeface="Bookman Old Style" panose="02050604050505020204" pitchFamily="18" charset="0"/>
              </a:rPr>
              <a:t>bantuan</a:t>
            </a:r>
            <a:endParaRPr lang="en-US" sz="2800" b="1" dirty="0">
              <a:effectLst>
                <a:outerShdw blurRad="38100" dist="38100" dir="2700000" algn="tl">
                  <a:srgbClr val="000000">
                    <a:alpha val="43137"/>
                  </a:srgbClr>
                </a:outerShdw>
              </a:effectLst>
              <a:latin typeface="Bookman Old Style" panose="02050604050505020204" pitchFamily="18" charset="0"/>
            </a:endParaRPr>
          </a:p>
        </p:txBody>
      </p:sp>
      <p:sp>
        <p:nvSpPr>
          <p:cNvPr id="10" name="TextBox 9"/>
          <p:cNvSpPr txBox="1"/>
          <p:nvPr/>
        </p:nvSpPr>
        <p:spPr>
          <a:xfrm>
            <a:off x="4786570" y="1617226"/>
            <a:ext cx="1985166" cy="338554"/>
          </a:xfrm>
          <a:prstGeom prst="rect">
            <a:avLst/>
          </a:prstGeom>
          <a:noFill/>
        </p:spPr>
        <p:txBody>
          <a:bodyPr wrap="square" rtlCol="0">
            <a:spAutoFit/>
          </a:bodyPr>
          <a:lstStyle/>
          <a:p>
            <a:r>
              <a:rPr lang="en-US" sz="1600" b="1" dirty="0" err="1">
                <a:latin typeface="Bookman Old Style" panose="02050604050505020204" pitchFamily="18" charset="0"/>
              </a:rPr>
              <a:t>Tidak</a:t>
            </a:r>
            <a:r>
              <a:rPr lang="en-US" sz="1600" b="1" dirty="0">
                <a:latin typeface="Bookman Old Style" panose="02050604050505020204" pitchFamily="18" charset="0"/>
              </a:rPr>
              <a:t> </a:t>
            </a:r>
            <a:r>
              <a:rPr lang="en-US" sz="1600" b="1" dirty="0" err="1">
                <a:latin typeface="Bookman Old Style" panose="02050604050505020204" pitchFamily="18" charset="0"/>
              </a:rPr>
              <a:t>cukup</a:t>
            </a:r>
            <a:r>
              <a:rPr lang="en-US" sz="1600" b="1" dirty="0">
                <a:latin typeface="Bookman Old Style" panose="02050604050505020204" pitchFamily="18" charset="0"/>
              </a:rPr>
              <a:t>…??</a:t>
            </a:r>
          </a:p>
        </p:txBody>
      </p:sp>
      <p:cxnSp>
        <p:nvCxnSpPr>
          <p:cNvPr id="13" name="Straight Arrow Connector 12"/>
          <p:cNvCxnSpPr/>
          <p:nvPr/>
        </p:nvCxnSpPr>
        <p:spPr>
          <a:xfrm>
            <a:off x="2666044" y="3528041"/>
            <a:ext cx="14843" cy="8551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498256" y="4383174"/>
            <a:ext cx="6724916"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err="1">
                <a:effectLst>
                  <a:outerShdw blurRad="38100" dist="38100" dir="2700000" algn="tl">
                    <a:srgbClr val="000000">
                      <a:alpha val="43137"/>
                    </a:srgbClr>
                  </a:outerShdw>
                </a:effectLst>
                <a:latin typeface="Bookman Old Style" panose="02050604050505020204" pitchFamily="18" charset="0"/>
              </a:rPr>
              <a:t>Maksimalkan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untuk</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pemenuhan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kebutuhan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bangunan</a:t>
            </a:r>
            <a:endParaRPr lang="en-US" sz="2400" b="1" dirty="0">
              <a:effectLst>
                <a:outerShdw blurRad="38100" dist="38100" dir="2700000" algn="tl">
                  <a:srgbClr val="000000">
                    <a:alpha val="43137"/>
                  </a:srgbClr>
                </a:outerShdw>
              </a:effectLst>
              <a:latin typeface="Bookman Old Style" panose="02050604050505020204" pitchFamily="18" charset="0"/>
            </a:endParaRPr>
          </a:p>
        </p:txBody>
      </p:sp>
      <p:sp>
        <p:nvSpPr>
          <p:cNvPr id="15" name="TextBox 14"/>
          <p:cNvSpPr txBox="1"/>
          <p:nvPr/>
        </p:nvSpPr>
        <p:spPr>
          <a:xfrm>
            <a:off x="1099551" y="3751322"/>
            <a:ext cx="1551330" cy="338554"/>
          </a:xfrm>
          <a:prstGeom prst="rect">
            <a:avLst/>
          </a:prstGeom>
          <a:noFill/>
        </p:spPr>
        <p:txBody>
          <a:bodyPr wrap="square" rtlCol="0">
            <a:spAutoFit/>
          </a:bodyPr>
          <a:lstStyle/>
          <a:p>
            <a:r>
              <a:rPr lang="en-US" sz="1600" b="1" dirty="0">
                <a:latin typeface="Bookman Old Style" panose="02050604050505020204" pitchFamily="18" charset="0"/>
              </a:rPr>
              <a:t>Ada </a:t>
            </a:r>
            <a:r>
              <a:rPr lang="en-US" sz="1600" b="1" dirty="0" err="1">
                <a:latin typeface="Bookman Old Style" panose="02050604050505020204" pitchFamily="18" charset="0"/>
              </a:rPr>
              <a:t>sisa</a:t>
            </a:r>
            <a:r>
              <a:rPr lang="en-US" sz="1600" b="1" dirty="0">
                <a:latin typeface="Bookman Old Style" panose="02050604050505020204" pitchFamily="18" charset="0"/>
              </a:rPr>
              <a:t>…??</a:t>
            </a:r>
          </a:p>
        </p:txBody>
      </p:sp>
      <p:sp>
        <p:nvSpPr>
          <p:cNvPr id="5" name="Right Arrow 4"/>
          <p:cNvSpPr/>
          <p:nvPr/>
        </p:nvSpPr>
        <p:spPr>
          <a:xfrm>
            <a:off x="6582919" y="4319159"/>
            <a:ext cx="443137" cy="959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3172" y="4444728"/>
            <a:ext cx="3200400"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Bookman Old Style" panose="02050604050505020204" pitchFamily="18" charset="0"/>
              </a:rPr>
              <a:t>Revisi</a:t>
            </a:r>
            <a:r>
              <a:rPr lang="en-US" sz="4000" b="1" dirty="0">
                <a:effectLst>
                  <a:outerShdw blurRad="38100" dist="38100" dir="2700000" algn="tl">
                    <a:srgbClr val="000000">
                      <a:alpha val="43137"/>
                    </a:srgbClr>
                  </a:outerShdw>
                </a:effectLst>
                <a:latin typeface="Bookman Old Style" panose="02050604050505020204" pitchFamily="18" charset="0"/>
              </a:rPr>
              <a:t> RAB</a:t>
            </a:r>
          </a:p>
        </p:txBody>
      </p:sp>
      <p:sp>
        <p:nvSpPr>
          <p:cNvPr id="17" name="TextBox 16"/>
          <p:cNvSpPr txBox="1"/>
          <p:nvPr/>
        </p:nvSpPr>
        <p:spPr>
          <a:xfrm>
            <a:off x="498256" y="5429381"/>
            <a:ext cx="8688878"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err="1">
                <a:effectLst>
                  <a:outerShdw blurRad="38100" dist="38100" dir="2700000" algn="tl">
                    <a:srgbClr val="000000">
                      <a:alpha val="43137"/>
                    </a:srgbClr>
                  </a:outerShdw>
                </a:effectLst>
                <a:latin typeface="Bookman Old Style" panose="02050604050505020204" pitchFamily="18" charset="0"/>
              </a:rPr>
              <a:t>Setor</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ke</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Kas</a:t>
            </a:r>
            <a:r>
              <a:rPr lang="en-US" sz="2400" b="1" dirty="0">
                <a:effectLst>
                  <a:outerShdw blurRad="38100" dist="38100" dir="2700000" algn="tl">
                    <a:srgbClr val="000000">
                      <a:alpha val="43137"/>
                    </a:srgbClr>
                  </a:outerShdw>
                </a:effectLst>
                <a:latin typeface="Bookman Old Style" panose="02050604050505020204" pitchFamily="18" charset="0"/>
              </a:rPr>
              <a:t> Negara </a:t>
            </a:r>
            <a:r>
              <a:rPr lang="en-US" sz="2400" b="1" dirty="0" err="1">
                <a:effectLst>
                  <a:outerShdw blurRad="38100" dist="38100" dir="2700000" algn="tl">
                    <a:srgbClr val="000000">
                      <a:alpha val="43137"/>
                    </a:srgbClr>
                  </a:outerShdw>
                </a:effectLst>
                <a:latin typeface="Bookman Old Style" panose="02050604050505020204" pitchFamily="18" charset="0"/>
              </a:rPr>
              <a:t>dengan</a:t>
            </a:r>
            <a:r>
              <a:rPr lang="en-US" sz="2400" b="1" dirty="0">
                <a:effectLst>
                  <a:outerShdw blurRad="38100" dist="38100" dir="2700000" algn="tl">
                    <a:srgbClr val="000000">
                      <a:alpha val="43137"/>
                    </a:srgbClr>
                  </a:outerShdw>
                </a:effectLst>
                <a:latin typeface="Bookman Old Style" panose="020506040505050202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rPr>
              <a:t>menggunakan</a:t>
            </a:r>
            <a:r>
              <a:rPr lang="en-US" sz="2400" b="1" dirty="0">
                <a:effectLst>
                  <a:outerShdw blurRad="38100" dist="38100" dir="2700000" algn="tl">
                    <a:srgbClr val="000000">
                      <a:alpha val="43137"/>
                    </a:srgbClr>
                  </a:outerShdw>
                </a:effectLst>
                <a:latin typeface="Bookman Old Style" panose="02050604050505020204" pitchFamily="18" charset="0"/>
              </a:rPr>
              <a:t> e-billing</a:t>
            </a:r>
          </a:p>
        </p:txBody>
      </p:sp>
      <p:sp>
        <p:nvSpPr>
          <p:cNvPr id="11" name="Date Placeholder 10"/>
          <p:cNvSpPr>
            <a:spLocks noGrp="1"/>
          </p:cNvSpPr>
          <p:nvPr>
            <p:ph type="dt" sz="half" idx="10"/>
          </p:nvPr>
        </p:nvSpPr>
        <p:spPr/>
        <p:txBody>
          <a:bodyPr/>
          <a:lstStyle/>
          <a:p>
            <a:r>
              <a:rPr lang="en-ID"/>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8454"/>
            <a:ext cx="8596668" cy="994913"/>
          </a:xfrm>
        </p:spPr>
        <p:txBody>
          <a:bodyPr anchor="ctr">
            <a:noAutofit/>
          </a:bodyPr>
          <a:lstStyle/>
          <a:p>
            <a:pPr algn="ctr"/>
            <a:r>
              <a:rPr lang="en-US" sz="6600" b="1" dirty="0" err="1">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Pengelolaan</a:t>
            </a:r>
            <a:r>
              <a:rPr lang="en-US" sz="66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6600" b="1" dirty="0" err="1">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Teknis</a:t>
            </a:r>
            <a:endParaRPr lang="en-US" sz="66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endParaRPr>
          </a:p>
        </p:txBody>
      </p:sp>
      <p:sp>
        <p:nvSpPr>
          <p:cNvPr id="3" name="Content Placeholder 2"/>
          <p:cNvSpPr>
            <a:spLocks noGrp="1"/>
          </p:cNvSpPr>
          <p:nvPr>
            <p:ph idx="1"/>
          </p:nvPr>
        </p:nvSpPr>
        <p:spPr>
          <a:xfrm>
            <a:off x="677333" y="1483749"/>
            <a:ext cx="11132229" cy="5055074"/>
          </a:xfrm>
        </p:spPr>
        <p:txBody>
          <a:bodyPr>
            <a:noAutofit/>
          </a:bodyPr>
          <a:lstStyle/>
          <a:p>
            <a:pPr>
              <a:buClr>
                <a:schemeClr val="accent2"/>
              </a:buClr>
              <a:buSzPct val="100000"/>
            </a:pP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Pelaksanaan pembangunan mengacu pada SP2D dan program kerja yang sudah disetujui oleh Direktorat SMA</a:t>
            </a:r>
            <a:endPar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endParaRPr>
          </a:p>
          <a:p>
            <a:pPr>
              <a:buClr>
                <a:schemeClr val="accent2"/>
              </a:buClr>
              <a:buSzPct val="100000"/>
            </a:pP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Pelaksanaan pembangunan harus memperhatikan ketentuan teknis yang berlaku sesuai peraturan daerah setempat</a:t>
            </a:r>
            <a:endPar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endParaRPr>
          </a:p>
          <a:p>
            <a:pPr>
              <a:buClr>
                <a:schemeClr val="accent2"/>
              </a:buClr>
              <a:buSzPct val="100000"/>
            </a:pP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Mengutamakan pemenuhan volume luas lantai terbangun dan keterfungsian bangunan</a:t>
            </a:r>
            <a:endPar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endParaRPr>
          </a:p>
          <a:p>
            <a:pPr>
              <a:buClr>
                <a:schemeClr val="accent2"/>
              </a:buClr>
              <a:buSzPct val="100000"/>
            </a:pP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Bangunan yang dibangun harus memenuhi standar bangunan SMA</a:t>
            </a:r>
            <a:endPar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endParaRPr>
          </a:p>
          <a:p>
            <a:pPr>
              <a:buClr>
                <a:schemeClr val="accent2"/>
              </a:buClr>
              <a:buSzPct val="100000"/>
            </a:pP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Bangunan harus mengacu pada prinsip-prinsip bangunan tahan gempa serta mudah perawatannya</a:t>
            </a:r>
            <a:endPar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endParaRPr>
          </a:p>
          <a:p>
            <a:pPr>
              <a:buClr>
                <a:schemeClr val="accent2"/>
              </a:buClr>
              <a:buSzPct val="100000"/>
            </a:pP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Peruntukan dana bantuan merupakan keputusan partisipatif sekolah yang diketahui oleh komite sekolah</a:t>
            </a:r>
            <a:endParaRPr lang="en-US" sz="2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r>
              <a:rPr lang="en-ID"/>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967" y="639597"/>
            <a:ext cx="4852530" cy="2321749"/>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197" t="1692" r="13612" b="34779"/>
          <a:stretch>
            <a:fillRect/>
          </a:stretch>
        </p:blipFill>
        <p:spPr>
          <a:xfrm>
            <a:off x="603849" y="639597"/>
            <a:ext cx="4994695" cy="289847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1087" y="3857249"/>
            <a:ext cx="4876190" cy="2628571"/>
          </a:xfrm>
          <a:prstGeom prst="rect">
            <a:avLst/>
          </a:prstGeom>
        </p:spPr>
      </p:pic>
      <p:sp>
        <p:nvSpPr>
          <p:cNvPr id="5" name="Down Arrow 4"/>
          <p:cNvSpPr/>
          <p:nvPr/>
        </p:nvSpPr>
        <p:spPr>
          <a:xfrm>
            <a:off x="4040671" y="3128939"/>
            <a:ext cx="4496606" cy="560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ID"/>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18245" y="483079"/>
            <a:ext cx="8945598" cy="6295846"/>
            <a:chOff x="1518244" y="412631"/>
            <a:chExt cx="8997351" cy="635766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244" y="412631"/>
              <a:ext cx="8997351" cy="6357668"/>
            </a:xfrm>
            <a:prstGeom prst="rect">
              <a:avLst/>
            </a:prstGeom>
          </p:spPr>
        </p:pic>
        <p:sp>
          <p:nvSpPr>
            <p:cNvPr id="3" name="TextBox 2"/>
            <p:cNvSpPr txBox="1"/>
            <p:nvPr/>
          </p:nvSpPr>
          <p:spPr>
            <a:xfrm>
              <a:off x="2880266" y="946441"/>
              <a:ext cx="6811076" cy="5128179"/>
            </a:xfrm>
            <a:prstGeom prst="rect">
              <a:avLst/>
            </a:prstGeom>
            <a:noFill/>
          </p:spPr>
          <p:txBody>
            <a:bodyPr wrap="square" rtlCol="0">
              <a:spAutoFit/>
            </a:bodyPr>
            <a:lstStyle/>
            <a:p>
              <a:r>
                <a:rPr lang="id-ID" sz="36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Akuntabilitas pelaksanaan melalui </a:t>
              </a:r>
              <a:r>
                <a:rPr lang="id-ID" sz="3600" b="1" u="sng"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pelaporan</a:t>
              </a:r>
              <a:r>
                <a:rPr lang="id-ID" sz="36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dan </a:t>
              </a:r>
              <a:r>
                <a:rPr lang="id-ID" sz="3600" b="1" u="sng"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serah terima hasil pekerjaan</a:t>
              </a:r>
              <a:r>
                <a:rPr lang="id-ID" sz="36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secara </a:t>
              </a:r>
              <a:r>
                <a:rPr lang="id-ID" sz="3600" b="1" u="sng"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tepat waktu</a:t>
              </a:r>
              <a:r>
                <a:rPr lang="id-ID" sz="36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dan penuh menjadi salah satu indikator keberhasilan pelaksanaan program dan menjadi komitmen semua pihak</a:t>
              </a:r>
              <a:endParaRPr lang="en-US" sz="3600" b="1" dirty="0">
                <a:effectLst>
                  <a:outerShdw blurRad="38100" dist="38100" dir="2700000" algn="tl">
                    <a:srgbClr val="000000">
                      <a:alpha val="43137"/>
                    </a:srgbClr>
                  </a:outerShdw>
                </a:effectLst>
              </a:endParaRPr>
            </a:p>
          </p:txBody>
        </p:sp>
      </p:grpSp>
      <p:sp>
        <p:nvSpPr>
          <p:cNvPr id="2" name="Date Placeholder 1"/>
          <p:cNvSpPr>
            <a:spLocks noGrp="1"/>
          </p:cNvSpPr>
          <p:nvPr>
            <p:ph type="dt" sz="half" idx="10"/>
          </p:nvPr>
        </p:nvSpPr>
        <p:spPr/>
        <p:txBody>
          <a:bodyPr/>
          <a:lstStyle/>
          <a:p>
            <a:r>
              <a:rPr lang="en-ID"/>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8300" y="2171701"/>
            <a:ext cx="8991600" cy="914400"/>
          </a:xfrm>
          <a:solidFill>
            <a:srgbClr val="CCCCFF"/>
          </a:solidFill>
        </p:spPr>
        <p:txBody>
          <a:bodyPr>
            <a:noAutofit/>
          </a:bodyPr>
          <a:lstStyle/>
          <a:p>
            <a:r>
              <a:rPr lang="en-US" dirty="0">
                <a:solidFill>
                  <a:srgbClr val="002060"/>
                </a:solidFill>
                <a:latin typeface="Berlin Sans FB" panose="020E0602020502020306" pitchFamily="34" charset="0"/>
              </a:rPr>
              <a:t>TATACARA PELAPORAN</a:t>
            </a:r>
          </a:p>
        </p:txBody>
      </p:sp>
      <p:sp>
        <p:nvSpPr>
          <p:cNvPr id="2" name="Subtitle 1"/>
          <p:cNvSpPr>
            <a:spLocks noGrp="1"/>
          </p:cNvSpPr>
          <p:nvPr>
            <p:ph type="subTitle" idx="1"/>
          </p:nvPr>
        </p:nvSpPr>
        <p:spPr>
          <a:xfrm>
            <a:off x="2286000" y="3352800"/>
            <a:ext cx="7696200" cy="1371600"/>
          </a:xfrm>
        </p:spPr>
        <p:txBody>
          <a:bodyPr>
            <a:normAutofit fontScale="92500" lnSpcReduction="10000"/>
          </a:bodyPr>
          <a:lstStyle/>
          <a:p>
            <a:r>
              <a:rPr lang="en-US" sz="5000" b="1" dirty="0">
                <a:ln w="17780" cmpd="sng">
                  <a:noFill/>
                  <a:prstDash val="solid"/>
                  <a:miter lim="800000"/>
                </a:ln>
                <a:effectLst>
                  <a:outerShdw blurRad="50800" algn="tl" rotWithShape="0">
                    <a:srgbClr val="000000"/>
                  </a:outerShdw>
                </a:effectLst>
              </a:rPr>
              <a:t>BANTUAN PEMERINTAH SARANA PRASARANA </a:t>
            </a:r>
            <a:r>
              <a:rPr lang="en-US" sz="5000" b="1" dirty="0">
                <a:ln w="17780" cmpd="sng">
                  <a:noFill/>
                  <a:prstDash val="solid"/>
                  <a:miter lim="800000"/>
                </a:ln>
                <a:solidFill>
                  <a:schemeClr val="tx2">
                    <a:lumMod val="10000"/>
                  </a:schemeClr>
                </a:solidFill>
                <a:effectLst>
                  <a:outerShdw blurRad="50800" algn="tl" rotWithShape="0">
                    <a:srgbClr val="000000"/>
                  </a:outerShdw>
                </a:effectLst>
              </a:rPr>
              <a:t>SMA</a:t>
            </a:r>
          </a:p>
        </p:txBody>
      </p:sp>
      <p:sp>
        <p:nvSpPr>
          <p:cNvPr id="5" name="Rounded Rectangle 4"/>
          <p:cNvSpPr/>
          <p:nvPr/>
        </p:nvSpPr>
        <p:spPr>
          <a:xfrm>
            <a:off x="1801586" y="5083176"/>
            <a:ext cx="4599214" cy="624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a:solidFill>
                  <a:srgbClr val="002060"/>
                </a:solidFill>
              </a:rPr>
              <a:t>No</a:t>
            </a:r>
            <a:r>
              <a:rPr lang="id-ID" sz="2800" b="1" dirty="0">
                <a:solidFill>
                  <a:srgbClr val="002060"/>
                </a:solidFill>
              </a:rPr>
              <a:t>.</a:t>
            </a:r>
            <a:r>
              <a:rPr lang="en-US" sz="2800" b="1" dirty="0">
                <a:solidFill>
                  <a:srgbClr val="002060"/>
                </a:solidFill>
              </a:rPr>
              <a:t> 173/PMK.05/2016</a:t>
            </a:r>
          </a:p>
        </p:txBody>
      </p:sp>
      <p:pic>
        <p:nvPicPr>
          <p:cNvPr id="6" name="Picture 6" descr="C:\Users\HP\AppData\Local\Microsoft\Windows\Temporary Internet Files\Content.IE5\D9TH47SH\MC90043981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234" y="174627"/>
            <a:ext cx="2710838" cy="27749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rot="10800000">
            <a:off x="2094781" y="6019800"/>
            <a:ext cx="838683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grpSp>
        <p:nvGrpSpPr>
          <p:cNvPr id="3" name="Group 2"/>
          <p:cNvGrpSpPr/>
          <p:nvPr/>
        </p:nvGrpSpPr>
        <p:grpSpPr>
          <a:xfrm>
            <a:off x="1600200" y="6019801"/>
            <a:ext cx="8881418" cy="486655"/>
            <a:chOff x="76200" y="6019800"/>
            <a:chExt cx="8881418" cy="486655"/>
          </a:xfrm>
        </p:grpSpPr>
        <p:sp>
          <p:nvSpPr>
            <p:cNvPr id="7" name="Rectangle 6"/>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8" name="Picture 7"/>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10" name="Group 9"/>
            <p:cNvGrpSpPr/>
            <p:nvPr/>
          </p:nvGrpSpPr>
          <p:grpSpPr>
            <a:xfrm>
              <a:off x="687760" y="6208994"/>
              <a:ext cx="1911855" cy="246221"/>
              <a:chOff x="611560" y="6599550"/>
              <a:chExt cx="1911855" cy="246221"/>
            </a:xfrm>
          </p:grpSpPr>
          <p:sp>
            <p:nvSpPr>
              <p:cNvPr id="11" name="object 8"/>
              <p:cNvSpPr/>
              <p:nvPr/>
            </p:nvSpPr>
            <p:spPr>
              <a:xfrm>
                <a:off x="611560" y="6599550"/>
                <a:ext cx="245138" cy="24622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2" name="object 10"/>
              <p:cNvSpPr txBox="1"/>
              <p:nvPr/>
            </p:nvSpPr>
            <p:spPr>
              <a:xfrm>
                <a:off x="901163" y="6602232"/>
                <a:ext cx="1622252" cy="184666"/>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13" name="Group 12"/>
            <p:cNvGrpSpPr/>
            <p:nvPr/>
          </p:nvGrpSpPr>
          <p:grpSpPr>
            <a:xfrm>
              <a:off x="3064024" y="6161709"/>
              <a:ext cx="1426632" cy="257266"/>
              <a:chOff x="2987824" y="6552265"/>
              <a:chExt cx="1426632" cy="257266"/>
            </a:xfrm>
          </p:grpSpPr>
          <p:sp>
            <p:nvSpPr>
              <p:cNvPr id="14" name="object 9"/>
              <p:cNvSpPr/>
              <p:nvPr/>
            </p:nvSpPr>
            <p:spPr>
              <a:xfrm>
                <a:off x="2987824" y="6552265"/>
                <a:ext cx="294175" cy="24622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5" name="object 11"/>
              <p:cNvSpPr txBox="1"/>
              <p:nvPr/>
            </p:nvSpPr>
            <p:spPr>
              <a:xfrm>
                <a:off x="3291838" y="6624865"/>
                <a:ext cx="1122618" cy="184666"/>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6" name="Group 15"/>
            <p:cNvGrpSpPr/>
            <p:nvPr/>
          </p:nvGrpSpPr>
          <p:grpSpPr>
            <a:xfrm>
              <a:off x="7528520" y="6172563"/>
              <a:ext cx="1429098" cy="246221"/>
              <a:chOff x="5335325" y="6563119"/>
              <a:chExt cx="1429098" cy="246221"/>
            </a:xfrm>
          </p:grpSpPr>
          <p:sp>
            <p:nvSpPr>
              <p:cNvPr id="17" name="object 13"/>
              <p:cNvSpPr/>
              <p:nvPr/>
            </p:nvSpPr>
            <p:spPr>
              <a:xfrm>
                <a:off x="5335325" y="6563119"/>
                <a:ext cx="264178" cy="24622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8" name="object 14"/>
              <p:cNvSpPr txBox="1"/>
              <p:nvPr/>
            </p:nvSpPr>
            <p:spPr>
              <a:xfrm>
                <a:off x="5641360" y="6605068"/>
                <a:ext cx="1123063" cy="184666"/>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9" name="Group 18"/>
            <p:cNvGrpSpPr/>
            <p:nvPr/>
          </p:nvGrpSpPr>
          <p:grpSpPr>
            <a:xfrm>
              <a:off x="5440288" y="6150855"/>
              <a:ext cx="1012589" cy="259083"/>
              <a:chOff x="4170472" y="6541411"/>
              <a:chExt cx="1012589" cy="259083"/>
            </a:xfrm>
          </p:grpSpPr>
          <p:sp>
            <p:nvSpPr>
              <p:cNvPr id="20" name="object 12"/>
              <p:cNvSpPr/>
              <p:nvPr/>
            </p:nvSpPr>
            <p:spPr>
              <a:xfrm>
                <a:off x="4170472" y="6541411"/>
                <a:ext cx="305960" cy="246221"/>
              </a:xfrm>
              <a:prstGeom prst="rect">
                <a:avLst/>
              </a:prstGeom>
              <a:blipFill>
                <a:blip r:embed="rId8"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1" name="object 15"/>
              <p:cNvSpPr txBox="1"/>
              <p:nvPr/>
            </p:nvSpPr>
            <p:spPr>
              <a:xfrm>
                <a:off x="4514656" y="6615828"/>
                <a:ext cx="668405" cy="184666"/>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244403212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76400" y="228600"/>
            <a:ext cx="8839200" cy="685800"/>
          </a:xfrm>
          <a:solidFill>
            <a:schemeClr val="accent2"/>
          </a:solidFill>
        </p:spPr>
        <p:style>
          <a:lnRef idx="3">
            <a:schemeClr val="lt1"/>
          </a:lnRef>
          <a:fillRef idx="1">
            <a:schemeClr val="accent1"/>
          </a:fillRef>
          <a:effectRef idx="1">
            <a:schemeClr val="accent1"/>
          </a:effectRef>
          <a:fontRef idx="minor">
            <a:schemeClr val="lt1"/>
          </a:fontRef>
        </p:style>
        <p:txBody>
          <a:bodyPr rtlCol="0">
            <a:noAutofit/>
          </a:bodyPr>
          <a:lstStyle/>
          <a:p>
            <a:pPr algn="ctr">
              <a:defRPr/>
            </a:pPr>
            <a:r>
              <a:rPr lang="en-US" b="1" kern="0" dirty="0">
                <a:ln>
                  <a:solidFill>
                    <a:schemeClr val="bg1"/>
                  </a:solidFill>
                </a:ln>
                <a:solidFill>
                  <a:srgbClr val="002060"/>
                </a:solidFill>
                <a:latin typeface="Berlin Sans FB" panose="020E0602020502020306" pitchFamily="34" charset="0"/>
              </a:rPr>
              <a:t>SKENARIO PELAPORAN</a:t>
            </a:r>
            <a:endParaRPr lang="en-US" b="1" dirty="0">
              <a:ln>
                <a:solidFill>
                  <a:schemeClr val="bg1"/>
                </a:solidFill>
              </a:ln>
              <a:solidFill>
                <a:srgbClr val="002060"/>
              </a:solidFill>
              <a:latin typeface="Berlin Sans FB" panose="020E0602020502020306" pitchFamily="34" charset="0"/>
            </a:endParaRPr>
          </a:p>
        </p:txBody>
      </p:sp>
      <p:sp>
        <p:nvSpPr>
          <p:cNvPr id="6" name="Rounded Rectangle 5"/>
          <p:cNvSpPr/>
          <p:nvPr/>
        </p:nvSpPr>
        <p:spPr>
          <a:xfrm>
            <a:off x="7391400" y="4101251"/>
            <a:ext cx="2849644" cy="784954"/>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r>
              <a:rPr lang="en-US" sz="2000">
                <a:solidFill>
                  <a:schemeClr val="tx1"/>
                </a:solidFill>
              </a:rPr>
              <a:t>Laporan Lengkap</a:t>
            </a:r>
          </a:p>
        </p:txBody>
      </p:sp>
      <p:sp>
        <p:nvSpPr>
          <p:cNvPr id="9" name="Rounded Rectangle 8"/>
          <p:cNvSpPr/>
          <p:nvPr/>
        </p:nvSpPr>
        <p:spPr>
          <a:xfrm>
            <a:off x="4956524" y="2626724"/>
            <a:ext cx="2575560" cy="1217415"/>
          </a:xfrm>
          <a:prstGeom prst="round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lvl="0"/>
            <a:r>
              <a:rPr lang="en-US" sz="2000">
                <a:solidFill>
                  <a:schemeClr val="tx1"/>
                </a:solidFill>
              </a:rPr>
              <a:t>Isi : dokumen teknis dan dokumen keuangan</a:t>
            </a:r>
            <a:endParaRPr lang="en-US" sz="2000" dirty="0">
              <a:solidFill>
                <a:schemeClr val="tx1"/>
              </a:solidFill>
            </a:endParaRPr>
          </a:p>
        </p:txBody>
      </p:sp>
      <p:sp>
        <p:nvSpPr>
          <p:cNvPr id="10" name="Rounded Rectangle 9"/>
          <p:cNvSpPr/>
          <p:nvPr/>
        </p:nvSpPr>
        <p:spPr>
          <a:xfrm>
            <a:off x="7391400" y="1246570"/>
            <a:ext cx="2514600" cy="1191831"/>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err="1">
                <a:solidFill>
                  <a:schemeClr val="tx1"/>
                </a:solidFill>
              </a:rPr>
              <a:t>Disimpan</a:t>
            </a:r>
            <a:r>
              <a:rPr lang="en-US" sz="2000" dirty="0">
                <a:solidFill>
                  <a:schemeClr val="tx1"/>
                </a:solidFill>
              </a:rPr>
              <a:t> di </a:t>
            </a:r>
            <a:r>
              <a:rPr lang="en-US" sz="2000" dirty="0" err="1">
                <a:solidFill>
                  <a:schemeClr val="tx1"/>
                </a:solidFill>
              </a:rPr>
              <a:t>Sekolah</a:t>
            </a:r>
            <a:endParaRPr lang="en-US" sz="2000" dirty="0">
              <a:solidFill>
                <a:schemeClr val="tx1"/>
              </a:solidFill>
            </a:endParaRPr>
          </a:p>
        </p:txBody>
      </p:sp>
      <p:sp>
        <p:nvSpPr>
          <p:cNvPr id="13" name="Rounded Rectangle 12"/>
          <p:cNvSpPr/>
          <p:nvPr/>
        </p:nvSpPr>
        <p:spPr>
          <a:xfrm>
            <a:off x="2133600" y="1188900"/>
            <a:ext cx="2833810" cy="1249500"/>
          </a:xfrm>
          <a:prstGeom prst="roundRect">
            <a:avLst/>
          </a:prstGeom>
          <a:solidFill>
            <a:schemeClr val="accent2"/>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a:solidFill>
                  <a:schemeClr val="tx1"/>
                </a:solidFill>
              </a:rPr>
              <a:t>Dikirim</a:t>
            </a:r>
            <a:r>
              <a:rPr lang="en-US" sz="2000" dirty="0">
                <a:solidFill>
                  <a:schemeClr val="tx1"/>
                </a:solidFill>
              </a:rPr>
              <a:t> </a:t>
            </a:r>
            <a:r>
              <a:rPr lang="en-US" sz="2000" dirty="0" err="1">
                <a:solidFill>
                  <a:schemeClr val="tx1"/>
                </a:solidFill>
              </a:rPr>
              <a:t>ke</a:t>
            </a:r>
            <a:r>
              <a:rPr lang="en-US" sz="2000" dirty="0">
                <a:solidFill>
                  <a:schemeClr val="tx1"/>
                </a:solidFill>
              </a:rPr>
              <a:t> </a:t>
            </a:r>
            <a:r>
              <a:rPr lang="en-US" sz="2000" dirty="0" err="1">
                <a:solidFill>
                  <a:schemeClr val="tx1"/>
                </a:solidFill>
              </a:rPr>
              <a:t>Direktorat</a:t>
            </a:r>
            <a:r>
              <a:rPr lang="en-US" sz="2000" dirty="0">
                <a:solidFill>
                  <a:schemeClr val="tx1"/>
                </a:solidFill>
              </a:rPr>
              <a:t> SMA</a:t>
            </a:r>
          </a:p>
        </p:txBody>
      </p:sp>
      <p:sp>
        <p:nvSpPr>
          <p:cNvPr id="14" name="TextBox 13"/>
          <p:cNvSpPr txBox="1"/>
          <p:nvPr/>
        </p:nvSpPr>
        <p:spPr>
          <a:xfrm>
            <a:off x="1676400" y="5562601"/>
            <a:ext cx="8839200" cy="276999"/>
          </a:xfrm>
          <a:prstGeom prst="rect">
            <a:avLst/>
          </a:prstGeom>
          <a:solidFill>
            <a:schemeClr val="accent2"/>
          </a:solidFill>
          <a:ln>
            <a:solidFill>
              <a:srgbClr val="00206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fi-FI" sz="1200" b="1" dirty="0">
                <a:solidFill>
                  <a:schemeClr val="tx1"/>
                </a:solidFill>
                <a:latin typeface="+mj-lt"/>
              </a:rPr>
              <a:t>Laporan Ringkas disampaikan ke Direktorat Pembinaan SMA, dengan tembusan Dinas Pendidikan  Propinsi. </a:t>
            </a:r>
            <a:endParaRPr lang="en-US" sz="1200" b="1" dirty="0">
              <a:solidFill>
                <a:schemeClr val="tx1"/>
              </a:solidFill>
              <a:latin typeface="+mj-lt"/>
            </a:endParaRPr>
          </a:p>
        </p:txBody>
      </p:sp>
      <p:sp>
        <p:nvSpPr>
          <p:cNvPr id="18" name="Rounded Rectangle 17"/>
          <p:cNvSpPr/>
          <p:nvPr/>
        </p:nvSpPr>
        <p:spPr>
          <a:xfrm>
            <a:off x="2133600" y="4716042"/>
            <a:ext cx="2910010" cy="523076"/>
          </a:xfrm>
          <a:prstGeom prst="roundRect">
            <a:avLst/>
          </a:prstGeom>
          <a:solidFill>
            <a:schemeClr val="accent2"/>
          </a:solidFill>
        </p:spPr>
        <p:style>
          <a:lnRef idx="1">
            <a:schemeClr val="accent1"/>
          </a:lnRef>
          <a:fillRef idx="2">
            <a:schemeClr val="accent1"/>
          </a:fillRef>
          <a:effectRef idx="1">
            <a:schemeClr val="accent1"/>
          </a:effectRef>
          <a:fontRef idx="minor">
            <a:schemeClr val="dk1"/>
          </a:fontRef>
        </p:style>
        <p:txBody>
          <a:bodyPr rtlCol="0" anchor="ctr"/>
          <a:lstStyle/>
          <a:p>
            <a:r>
              <a:rPr lang="en-US" sz="2000">
                <a:solidFill>
                  <a:schemeClr val="tx1"/>
                </a:solidFill>
              </a:rPr>
              <a:t>Laporan Ringkas Akhir </a:t>
            </a:r>
          </a:p>
        </p:txBody>
      </p:sp>
      <p:pic>
        <p:nvPicPr>
          <p:cNvPr id="20" name="irc_mi" descr="http://bangkudepan.com/wp-content/uploads/2015/01/persyaratan-dokumen-verifikas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
            <a:ext cx="1295400" cy="831098"/>
          </a:xfrm>
          <a:prstGeom prst="rect">
            <a:avLst/>
          </a:prstGeom>
          <a:noFill/>
          <a:ln>
            <a:noFill/>
          </a:ln>
        </p:spPr>
      </p:pic>
      <p:sp>
        <p:nvSpPr>
          <p:cNvPr id="7" name="Down Arrow 6"/>
          <p:cNvSpPr/>
          <p:nvPr/>
        </p:nvSpPr>
        <p:spPr>
          <a:xfrm>
            <a:off x="3124200" y="2641993"/>
            <a:ext cx="685800" cy="1234513"/>
          </a:xfrm>
          <a:prstGeom prst="downArrow">
            <a:avLst/>
          </a:prstGeom>
          <a:solidFill>
            <a:schemeClr val="accent2">
              <a:lumMod val="75000"/>
            </a:schemeClr>
          </a:solidFill>
          <a:ln>
            <a:solidFill>
              <a:srgbClr val="CCCC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Down Arrow 7"/>
          <p:cNvSpPr/>
          <p:nvPr/>
        </p:nvSpPr>
        <p:spPr>
          <a:xfrm>
            <a:off x="8473322" y="2665490"/>
            <a:ext cx="685800" cy="1234513"/>
          </a:xfrm>
          <a:prstGeom prst="downArrow">
            <a:avLst/>
          </a:prstGeom>
          <a:solidFill>
            <a:srgbClr val="002060"/>
          </a:solidFill>
          <a:ln>
            <a:solidFill>
              <a:srgbClr val="CCCCFF"/>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19" name="Straight Connector 18"/>
          <p:cNvCxnSpPr/>
          <p:nvPr/>
        </p:nvCxnSpPr>
        <p:spPr>
          <a:xfrm>
            <a:off x="4967410" y="1772914"/>
            <a:ext cx="60607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flipV="1">
            <a:off x="6705600" y="1828801"/>
            <a:ext cx="685800"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5573486" y="1762028"/>
            <a:ext cx="0" cy="8429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6705600" y="1817914"/>
            <a:ext cx="0" cy="7852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1600200" y="6218946"/>
            <a:ext cx="8881418" cy="410455"/>
            <a:chOff x="76200" y="6019800"/>
            <a:chExt cx="8881418" cy="486655"/>
          </a:xfrm>
        </p:grpSpPr>
        <p:sp>
          <p:nvSpPr>
            <p:cNvPr id="25" name="Rectangle 24"/>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27" name="Picture 26"/>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28" name="Group 27"/>
            <p:cNvGrpSpPr/>
            <p:nvPr/>
          </p:nvGrpSpPr>
          <p:grpSpPr>
            <a:xfrm>
              <a:off x="687760" y="6208994"/>
              <a:ext cx="1911855" cy="291931"/>
              <a:chOff x="611560" y="6599550"/>
              <a:chExt cx="1911855" cy="291931"/>
            </a:xfrm>
          </p:grpSpPr>
          <p:sp>
            <p:nvSpPr>
              <p:cNvPr id="38" name="object 8"/>
              <p:cNvSpPr/>
              <p:nvPr/>
            </p:nvSpPr>
            <p:spPr>
              <a:xfrm>
                <a:off x="611560" y="6599550"/>
                <a:ext cx="245138" cy="291931"/>
              </a:xfrm>
              <a:prstGeom prst="rect">
                <a:avLst/>
              </a:prstGeom>
              <a:blipFill>
                <a:blip r:embed="rId4"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39" name="object 10"/>
              <p:cNvSpPr txBox="1"/>
              <p:nvPr/>
            </p:nvSpPr>
            <p:spPr>
              <a:xfrm>
                <a:off x="901163" y="6602232"/>
                <a:ext cx="1622252"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29" name="Group 28"/>
            <p:cNvGrpSpPr/>
            <p:nvPr/>
          </p:nvGrpSpPr>
          <p:grpSpPr>
            <a:xfrm>
              <a:off x="3064024" y="6161709"/>
              <a:ext cx="1426632" cy="291931"/>
              <a:chOff x="2987824" y="6552265"/>
              <a:chExt cx="1426632" cy="291931"/>
            </a:xfrm>
          </p:grpSpPr>
          <p:sp>
            <p:nvSpPr>
              <p:cNvPr id="36" name="object 9"/>
              <p:cNvSpPr/>
              <p:nvPr/>
            </p:nvSpPr>
            <p:spPr>
              <a:xfrm>
                <a:off x="2987824" y="6552265"/>
                <a:ext cx="294175" cy="29193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37" name="object 11"/>
              <p:cNvSpPr txBox="1"/>
              <p:nvPr/>
            </p:nvSpPr>
            <p:spPr>
              <a:xfrm>
                <a:off x="3291838" y="6624864"/>
                <a:ext cx="1122618"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30" name="Group 29"/>
            <p:cNvGrpSpPr/>
            <p:nvPr/>
          </p:nvGrpSpPr>
          <p:grpSpPr>
            <a:xfrm>
              <a:off x="7528520" y="6172563"/>
              <a:ext cx="1429098" cy="291931"/>
              <a:chOff x="5335325" y="6563119"/>
              <a:chExt cx="1429098" cy="291931"/>
            </a:xfrm>
          </p:grpSpPr>
          <p:sp>
            <p:nvSpPr>
              <p:cNvPr id="34" name="object 13"/>
              <p:cNvSpPr/>
              <p:nvPr/>
            </p:nvSpPr>
            <p:spPr>
              <a:xfrm>
                <a:off x="5335325" y="6563119"/>
                <a:ext cx="264178" cy="29193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35" name="object 14"/>
              <p:cNvSpPr txBox="1"/>
              <p:nvPr/>
            </p:nvSpPr>
            <p:spPr>
              <a:xfrm>
                <a:off x="5641360" y="6605068"/>
                <a:ext cx="1123063"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31" name="Group 30"/>
            <p:cNvGrpSpPr/>
            <p:nvPr/>
          </p:nvGrpSpPr>
          <p:grpSpPr>
            <a:xfrm>
              <a:off x="5440288" y="6150855"/>
              <a:ext cx="1012589" cy="293366"/>
              <a:chOff x="4170472" y="6541411"/>
              <a:chExt cx="1012589" cy="293366"/>
            </a:xfrm>
          </p:grpSpPr>
          <p:sp>
            <p:nvSpPr>
              <p:cNvPr id="32" name="object 12"/>
              <p:cNvSpPr/>
              <p:nvPr/>
            </p:nvSpPr>
            <p:spPr>
              <a:xfrm>
                <a:off x="4170472" y="6541411"/>
                <a:ext cx="305960" cy="29193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33" name="object 15"/>
              <p:cNvSpPr txBox="1"/>
              <p:nvPr/>
            </p:nvSpPr>
            <p:spPr>
              <a:xfrm>
                <a:off x="4514656" y="6615828"/>
                <a:ext cx="668405"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1343876687"/>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21" y="419340"/>
            <a:ext cx="8596668" cy="1069571"/>
          </a:xfrm>
        </p:spPr>
        <p:txBody>
          <a:bodyPr>
            <a:normAutofit/>
          </a:bodyPr>
          <a:lstStyle/>
          <a:p>
            <a:r>
              <a:rPr lang="en-US" sz="5400" b="1" dirty="0" err="1">
                <a:ln>
                  <a:solidFill>
                    <a:srgbClr val="0070C0"/>
                  </a:solidFill>
                </a:ln>
                <a:solidFill>
                  <a:schemeClr val="tx1"/>
                </a:solidFill>
                <a:effectLst>
                  <a:outerShdw blurRad="38100" dist="38100" dir="2700000" algn="tl">
                    <a:srgbClr val="000000">
                      <a:alpha val="43137"/>
                    </a:srgbClr>
                  </a:outerShdw>
                </a:effectLst>
                <a:latin typeface="Cooper Black" panose="0208090404030B020404" pitchFamily="18" charset="0"/>
              </a:rPr>
              <a:t>Latar</a:t>
            </a:r>
            <a:r>
              <a:rPr lang="en-US" sz="5400" b="1" dirty="0">
                <a:ln>
                  <a:solidFill>
                    <a:srgbClr val="0070C0"/>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5400" b="1" dirty="0" err="1">
                <a:ln>
                  <a:solidFill>
                    <a:srgbClr val="0070C0"/>
                  </a:solidFill>
                </a:ln>
                <a:solidFill>
                  <a:schemeClr val="tx1"/>
                </a:solidFill>
                <a:effectLst>
                  <a:outerShdw blurRad="38100" dist="38100" dir="2700000" algn="tl">
                    <a:srgbClr val="000000">
                      <a:alpha val="43137"/>
                    </a:srgbClr>
                  </a:outerShdw>
                </a:effectLst>
                <a:latin typeface="Cooper Black" panose="0208090404030B020404" pitchFamily="18" charset="0"/>
              </a:rPr>
              <a:t>Belakang</a:t>
            </a:r>
            <a:endParaRPr lang="en-US" sz="5400" b="1" dirty="0">
              <a:ln>
                <a:solidFill>
                  <a:srgbClr val="0070C0"/>
                </a:solidFill>
              </a:ln>
              <a:solidFill>
                <a:schemeClr val="tx1"/>
              </a:solidFill>
              <a:effectLst>
                <a:outerShdw blurRad="38100" dist="38100" dir="2700000" algn="tl">
                  <a:srgbClr val="000000">
                    <a:alpha val="43137"/>
                  </a:srgbClr>
                </a:outerShdw>
              </a:effectLst>
              <a:latin typeface="Cooper Black" panose="0208090404030B020404" pitchFamily="18" charset="0"/>
            </a:endParaRPr>
          </a:p>
        </p:txBody>
      </p:sp>
      <p:sp>
        <p:nvSpPr>
          <p:cNvPr id="4" name="TextBox 3"/>
          <p:cNvSpPr txBox="1"/>
          <p:nvPr/>
        </p:nvSpPr>
        <p:spPr>
          <a:xfrm>
            <a:off x="876992" y="1550708"/>
            <a:ext cx="10391083" cy="2147704"/>
          </a:xfrm>
          <a:prstGeom prst="round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Terbitnya</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SKB 4 Menteri yang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mensyaratkan</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bagi</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pembukaan</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Pembelajaran</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Tatapmuka</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sekolah</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di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Juli</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2021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harus</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dan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wajib</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didukung</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oleh protokol Kesehatan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salahsatunya</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adalah</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p>
          <a:p>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Ketersediaan</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sarana</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sarnitasi</a:t>
            </a:r>
            <a:r>
              <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dan </a:t>
            </a:r>
            <a:r>
              <a:rPr lang="en-US" sz="2400"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kebersihan</a:t>
            </a:r>
            <a:endParaRPr lang="en-US" sz="2400"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a:p>
            <a:endParaRPr lang="en-US" sz="2400" dirty="0">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r>
              <a:rPr lang="en-ID"/>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52099" y="228600"/>
            <a:ext cx="8842612" cy="609600"/>
          </a:xfr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oAutofit/>
          </a:bodyPr>
          <a:lstStyle/>
          <a:p>
            <a:pPr algn="ctr">
              <a:defRPr/>
            </a:pPr>
            <a:r>
              <a:rPr lang="en-US" b="1" kern="0">
                <a:ln>
                  <a:solidFill>
                    <a:schemeClr val="bg1"/>
                  </a:solidFill>
                </a:ln>
                <a:solidFill>
                  <a:srgbClr val="002060"/>
                </a:solidFill>
                <a:latin typeface="Berlin Sans FB" panose="020E0602020502020306" pitchFamily="34" charset="0"/>
              </a:rPr>
              <a:t>LAPORAN RINGKAS AKHIR</a:t>
            </a:r>
            <a:endParaRPr lang="en-US" b="1" dirty="0">
              <a:ln>
                <a:solidFill>
                  <a:schemeClr val="bg1"/>
                </a:solidFill>
              </a:ln>
              <a:solidFill>
                <a:srgbClr val="002060"/>
              </a:solidFill>
              <a:latin typeface="Berlin Sans FB" panose="020E0602020502020306" pitchFamily="34" charset="0"/>
            </a:endParaRPr>
          </a:p>
        </p:txBody>
      </p:sp>
      <p:sp>
        <p:nvSpPr>
          <p:cNvPr id="8" name="TextBox 7"/>
          <p:cNvSpPr txBox="1"/>
          <p:nvPr/>
        </p:nvSpPr>
        <p:spPr>
          <a:xfrm>
            <a:off x="1724891" y="990601"/>
            <a:ext cx="8763000" cy="3662477"/>
          </a:xfrm>
          <a:prstGeom prst="rect">
            <a:avLst/>
          </a:prstGeom>
          <a:solidFill>
            <a:schemeClr val="accent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nSpc>
                <a:spcPct val="120000"/>
              </a:lnSpc>
              <a:buFontTx/>
              <a:buAutoNum type="arabicPeriod"/>
            </a:pPr>
            <a:r>
              <a:rPr lang="en-US" sz="2800" dirty="0" err="1">
                <a:solidFill>
                  <a:schemeClr val="bg1"/>
                </a:solidFill>
                <a:latin typeface="Berlin Sans FB" pitchFamily="34" charset="0"/>
              </a:rPr>
              <a:t>Berita</a:t>
            </a:r>
            <a:r>
              <a:rPr lang="en-US" sz="2800" dirty="0">
                <a:solidFill>
                  <a:schemeClr val="bg1"/>
                </a:solidFill>
                <a:latin typeface="Berlin Sans FB" pitchFamily="34" charset="0"/>
              </a:rPr>
              <a:t> Acara </a:t>
            </a:r>
            <a:r>
              <a:rPr lang="en-US" sz="2800" dirty="0" err="1">
                <a:solidFill>
                  <a:schemeClr val="bg1"/>
                </a:solidFill>
                <a:latin typeface="Berlin Sans FB" pitchFamily="34" charset="0"/>
              </a:rPr>
              <a:t>Pekerjaan</a:t>
            </a:r>
            <a:r>
              <a:rPr lang="en-US" sz="2800" dirty="0">
                <a:solidFill>
                  <a:schemeClr val="bg1"/>
                </a:solidFill>
                <a:latin typeface="Berlin Sans FB" pitchFamily="34" charset="0"/>
              </a:rPr>
              <a:t> 100%</a:t>
            </a:r>
          </a:p>
          <a:p>
            <a:pPr marL="342900" indent="-342900">
              <a:lnSpc>
                <a:spcPct val="120000"/>
              </a:lnSpc>
              <a:buFontTx/>
              <a:buAutoNum type="arabicPeriod"/>
            </a:pPr>
            <a:r>
              <a:rPr lang="en-US" sz="2800" dirty="0" err="1">
                <a:solidFill>
                  <a:schemeClr val="bg1"/>
                </a:solidFill>
                <a:latin typeface="Berlin Sans FB" pitchFamily="34" charset="0"/>
              </a:rPr>
              <a:t>Perhitungan</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Kemajuan</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Pekerjaan</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prestasi</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fisik</a:t>
            </a:r>
            <a:r>
              <a:rPr lang="en-US" sz="2800" dirty="0">
                <a:solidFill>
                  <a:schemeClr val="bg1"/>
                </a:solidFill>
                <a:latin typeface="Berlin Sans FB" pitchFamily="34" charset="0"/>
              </a:rPr>
              <a:t> 100%</a:t>
            </a:r>
          </a:p>
          <a:p>
            <a:pPr marL="342900" indent="-342900">
              <a:lnSpc>
                <a:spcPct val="120000"/>
              </a:lnSpc>
              <a:buFontTx/>
              <a:buAutoNum type="arabicPeriod"/>
            </a:pPr>
            <a:r>
              <a:rPr lang="en-US" sz="2800" dirty="0" err="1">
                <a:solidFill>
                  <a:schemeClr val="bg1"/>
                </a:solidFill>
                <a:latin typeface="Berlin Sans FB" pitchFamily="34" charset="0"/>
              </a:rPr>
              <a:t>Rekap</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Penggunaan</a:t>
            </a:r>
            <a:r>
              <a:rPr lang="en-US" sz="2800" dirty="0">
                <a:solidFill>
                  <a:schemeClr val="bg1"/>
                </a:solidFill>
                <a:latin typeface="Berlin Sans FB" pitchFamily="34" charset="0"/>
              </a:rPr>
              <a:t> Dana dan </a:t>
            </a:r>
            <a:r>
              <a:rPr lang="en-US" sz="2800" dirty="0" err="1">
                <a:solidFill>
                  <a:schemeClr val="bg1"/>
                </a:solidFill>
                <a:latin typeface="Berlin Sans FB" pitchFamily="34" charset="0"/>
              </a:rPr>
              <a:t>Pajak</a:t>
            </a:r>
            <a:endParaRPr lang="en-US" sz="2800" dirty="0">
              <a:solidFill>
                <a:schemeClr val="bg1"/>
              </a:solidFill>
              <a:latin typeface="Berlin Sans FB" pitchFamily="34" charset="0"/>
            </a:endParaRPr>
          </a:p>
          <a:p>
            <a:pPr marL="342900" indent="-342900">
              <a:lnSpc>
                <a:spcPct val="120000"/>
              </a:lnSpc>
              <a:buFontTx/>
              <a:buAutoNum type="arabicPeriod"/>
            </a:pPr>
            <a:r>
              <a:rPr lang="en-GB" sz="2800" dirty="0" err="1">
                <a:solidFill>
                  <a:schemeClr val="bg1"/>
                </a:solidFill>
                <a:latin typeface="Berlin Sans FB" pitchFamily="34" charset="0"/>
              </a:rPr>
              <a:t>Foto</a:t>
            </a:r>
            <a:r>
              <a:rPr lang="en-GB" sz="2800" dirty="0">
                <a:solidFill>
                  <a:schemeClr val="bg1"/>
                </a:solidFill>
                <a:latin typeface="Berlin Sans FB" pitchFamily="34" charset="0"/>
              </a:rPr>
              <a:t> </a:t>
            </a:r>
            <a:r>
              <a:rPr lang="en-GB" sz="2800" dirty="0" err="1">
                <a:solidFill>
                  <a:schemeClr val="bg1"/>
                </a:solidFill>
                <a:latin typeface="Berlin Sans FB" pitchFamily="34" charset="0"/>
              </a:rPr>
              <a:t>Fisik</a:t>
            </a:r>
            <a:r>
              <a:rPr lang="en-GB" sz="2800" dirty="0">
                <a:solidFill>
                  <a:schemeClr val="bg1"/>
                </a:solidFill>
                <a:latin typeface="Berlin Sans FB" pitchFamily="34" charset="0"/>
              </a:rPr>
              <a:t> </a:t>
            </a:r>
            <a:r>
              <a:rPr lang="en-GB" sz="2800" dirty="0" err="1">
                <a:solidFill>
                  <a:schemeClr val="bg1"/>
                </a:solidFill>
                <a:latin typeface="Berlin Sans FB" pitchFamily="34" charset="0"/>
              </a:rPr>
              <a:t>bangunan</a:t>
            </a:r>
            <a:r>
              <a:rPr lang="en-GB" sz="2800" dirty="0">
                <a:solidFill>
                  <a:schemeClr val="bg1"/>
                </a:solidFill>
                <a:latin typeface="Berlin Sans FB" pitchFamily="34" charset="0"/>
              </a:rPr>
              <a:t> 0 -100%</a:t>
            </a:r>
            <a:endParaRPr lang="nn-NO" sz="2800" dirty="0">
              <a:solidFill>
                <a:schemeClr val="bg1"/>
              </a:solidFill>
              <a:latin typeface="Berlin Sans FB" pitchFamily="34" charset="0"/>
            </a:endParaRPr>
          </a:p>
          <a:p>
            <a:pPr marL="344488" indent="-344488">
              <a:lnSpc>
                <a:spcPct val="120000"/>
              </a:lnSpc>
              <a:buFontTx/>
              <a:buAutoNum type="arabicPeriod"/>
            </a:pPr>
            <a:r>
              <a:rPr lang="en-US" sz="2800" dirty="0" err="1">
                <a:solidFill>
                  <a:schemeClr val="bg1"/>
                </a:solidFill>
                <a:latin typeface="Berlin Sans FB" pitchFamily="34" charset="0"/>
              </a:rPr>
              <a:t>Berita</a:t>
            </a:r>
            <a:r>
              <a:rPr lang="en-US" sz="2800" dirty="0">
                <a:solidFill>
                  <a:schemeClr val="bg1"/>
                </a:solidFill>
                <a:latin typeface="Berlin Sans FB" pitchFamily="34" charset="0"/>
              </a:rPr>
              <a:t> Acara </a:t>
            </a:r>
            <a:r>
              <a:rPr lang="en-US" sz="2800" dirty="0" err="1">
                <a:solidFill>
                  <a:schemeClr val="bg1"/>
                </a:solidFill>
                <a:latin typeface="Berlin Sans FB" pitchFamily="34" charset="0"/>
              </a:rPr>
              <a:t>Serah</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Terima</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hasil</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pekerjaan</a:t>
            </a:r>
            <a:endParaRPr lang="en-US" sz="2800" dirty="0">
              <a:solidFill>
                <a:schemeClr val="bg1"/>
              </a:solidFill>
              <a:latin typeface="Berlin Sans FB" pitchFamily="34" charset="0"/>
            </a:endParaRPr>
          </a:p>
          <a:p>
            <a:pPr marL="344488" indent="-344488">
              <a:lnSpc>
                <a:spcPct val="120000"/>
              </a:lnSpc>
              <a:buFontTx/>
              <a:buAutoNum type="arabicPeriod"/>
            </a:pPr>
            <a:r>
              <a:rPr lang="en-US" sz="2800" dirty="0" err="1">
                <a:solidFill>
                  <a:schemeClr val="bg1"/>
                </a:solidFill>
                <a:latin typeface="Berlin Sans FB" pitchFamily="34" charset="0"/>
              </a:rPr>
              <a:t>Pernyataan</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penyimpanan</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dokumen</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teknis</a:t>
            </a:r>
            <a:r>
              <a:rPr lang="en-US" sz="2800" dirty="0">
                <a:solidFill>
                  <a:schemeClr val="bg1"/>
                </a:solidFill>
                <a:latin typeface="Berlin Sans FB" pitchFamily="34" charset="0"/>
              </a:rPr>
              <a:t> dan </a:t>
            </a:r>
            <a:r>
              <a:rPr lang="en-US" sz="2800" dirty="0" err="1">
                <a:solidFill>
                  <a:schemeClr val="bg1"/>
                </a:solidFill>
                <a:latin typeface="Berlin Sans FB" pitchFamily="34" charset="0"/>
              </a:rPr>
              <a:t>bukti</a:t>
            </a:r>
            <a:r>
              <a:rPr lang="en-US" sz="2800" dirty="0">
                <a:solidFill>
                  <a:schemeClr val="bg1"/>
                </a:solidFill>
                <a:latin typeface="Berlin Sans FB" pitchFamily="34" charset="0"/>
              </a:rPr>
              <a:t> </a:t>
            </a:r>
            <a:r>
              <a:rPr lang="en-US" sz="2800" dirty="0" err="1">
                <a:solidFill>
                  <a:schemeClr val="bg1"/>
                </a:solidFill>
                <a:latin typeface="Berlin Sans FB" pitchFamily="34" charset="0"/>
              </a:rPr>
              <a:t>pengeluaran</a:t>
            </a:r>
            <a:endParaRPr lang="en-US" sz="2800" dirty="0">
              <a:solidFill>
                <a:schemeClr val="bg1"/>
              </a:solidFill>
              <a:latin typeface="Berlin Sans FB" pitchFamily="34" charset="0"/>
            </a:endParaRPr>
          </a:p>
        </p:txBody>
      </p:sp>
      <p:sp>
        <p:nvSpPr>
          <p:cNvPr id="14" name="TextBox 13"/>
          <p:cNvSpPr txBox="1"/>
          <p:nvPr/>
        </p:nvSpPr>
        <p:spPr>
          <a:xfrm>
            <a:off x="1724891" y="5332127"/>
            <a:ext cx="4419600" cy="1015663"/>
          </a:xfrm>
          <a:prstGeom prst="rect">
            <a:avLst/>
          </a:prstGeom>
          <a:solidFill>
            <a:schemeClr val="accent2"/>
          </a:solidFill>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Arial" pitchFamily="34" charset="0"/>
              <a:buChar char="•"/>
            </a:pPr>
            <a:r>
              <a:rPr lang="en-US" sz="2000" dirty="0" err="1">
                <a:solidFill>
                  <a:srgbClr val="002060"/>
                </a:solidFill>
                <a:latin typeface="Berlin Sans FB" pitchFamily="34" charset="0"/>
              </a:rPr>
              <a:t>Ditandatangani</a:t>
            </a:r>
            <a:r>
              <a:rPr lang="en-US" sz="2000" dirty="0">
                <a:solidFill>
                  <a:srgbClr val="002060"/>
                </a:solidFill>
                <a:latin typeface="Berlin Sans FB" pitchFamily="34" charset="0"/>
              </a:rPr>
              <a:t> </a:t>
            </a:r>
            <a:r>
              <a:rPr lang="en-US" sz="2000" dirty="0" err="1">
                <a:solidFill>
                  <a:srgbClr val="002060"/>
                </a:solidFill>
                <a:latin typeface="Berlin Sans FB" pitchFamily="34" charset="0"/>
              </a:rPr>
              <a:t>oleh</a:t>
            </a:r>
            <a:r>
              <a:rPr lang="en-US" sz="2000" dirty="0">
                <a:solidFill>
                  <a:srgbClr val="002060"/>
                </a:solidFill>
                <a:latin typeface="Berlin Sans FB" pitchFamily="34" charset="0"/>
              </a:rPr>
              <a:t> </a:t>
            </a:r>
            <a:r>
              <a:rPr lang="id-ID" sz="2000" dirty="0">
                <a:solidFill>
                  <a:srgbClr val="002060"/>
                </a:solidFill>
                <a:latin typeface="Berlin Sans FB" pitchFamily="34" charset="0"/>
              </a:rPr>
              <a:t>Kepala </a:t>
            </a:r>
            <a:r>
              <a:rPr lang="en-US" sz="2000" dirty="0" err="1">
                <a:solidFill>
                  <a:srgbClr val="002060"/>
                </a:solidFill>
                <a:latin typeface="Berlin Sans FB" pitchFamily="34" charset="0"/>
              </a:rPr>
              <a:t>Kepala</a:t>
            </a:r>
            <a:r>
              <a:rPr lang="en-US" sz="2000" dirty="0">
                <a:solidFill>
                  <a:srgbClr val="002060"/>
                </a:solidFill>
                <a:latin typeface="Berlin Sans FB" pitchFamily="34" charset="0"/>
              </a:rPr>
              <a:t> </a:t>
            </a:r>
            <a:r>
              <a:rPr lang="en-US" sz="2000" dirty="0" err="1">
                <a:solidFill>
                  <a:srgbClr val="002060"/>
                </a:solidFill>
                <a:latin typeface="Berlin Sans FB" pitchFamily="34" charset="0"/>
              </a:rPr>
              <a:t>Sekolah</a:t>
            </a:r>
            <a:r>
              <a:rPr lang="id-ID" sz="2000" dirty="0">
                <a:solidFill>
                  <a:srgbClr val="002060"/>
                </a:solidFill>
                <a:latin typeface="Berlin Sans FB" pitchFamily="34" charset="0"/>
              </a:rPr>
              <a:t> </a:t>
            </a:r>
            <a:endParaRPr lang="en-US" sz="2000" dirty="0">
              <a:solidFill>
                <a:srgbClr val="002060"/>
              </a:solidFill>
              <a:latin typeface="Berlin Sans FB" pitchFamily="34" charset="0"/>
            </a:endParaRPr>
          </a:p>
          <a:p>
            <a:pPr marL="285750" indent="-285750">
              <a:buFont typeface="Arial" pitchFamily="34" charset="0"/>
              <a:buChar char="•"/>
            </a:pPr>
            <a:r>
              <a:rPr lang="en-US" sz="2000" dirty="0" err="1">
                <a:solidFill>
                  <a:srgbClr val="002060"/>
                </a:solidFill>
                <a:latin typeface="Berlin Sans FB" pitchFamily="34" charset="0"/>
              </a:rPr>
              <a:t>Dikirim</a:t>
            </a:r>
            <a:r>
              <a:rPr lang="en-US" sz="2000" dirty="0">
                <a:solidFill>
                  <a:srgbClr val="002060"/>
                </a:solidFill>
                <a:latin typeface="Berlin Sans FB" pitchFamily="34" charset="0"/>
              </a:rPr>
              <a:t> </a:t>
            </a:r>
            <a:r>
              <a:rPr lang="en-US" sz="2000" dirty="0" err="1">
                <a:solidFill>
                  <a:srgbClr val="002060"/>
                </a:solidFill>
                <a:latin typeface="Berlin Sans FB" pitchFamily="34" charset="0"/>
              </a:rPr>
              <a:t>ke</a:t>
            </a:r>
            <a:r>
              <a:rPr lang="en-US" sz="2000" dirty="0">
                <a:solidFill>
                  <a:srgbClr val="002060"/>
                </a:solidFill>
                <a:latin typeface="Berlin Sans FB" pitchFamily="34" charset="0"/>
              </a:rPr>
              <a:t> </a:t>
            </a:r>
            <a:r>
              <a:rPr lang="en-US" sz="2000" dirty="0" err="1">
                <a:solidFill>
                  <a:srgbClr val="002060"/>
                </a:solidFill>
                <a:latin typeface="Berlin Sans FB" pitchFamily="34" charset="0"/>
              </a:rPr>
              <a:t>Direktorat</a:t>
            </a:r>
            <a:r>
              <a:rPr lang="en-US" sz="2000" dirty="0">
                <a:solidFill>
                  <a:srgbClr val="002060"/>
                </a:solidFill>
                <a:latin typeface="Berlin Sans FB" pitchFamily="34" charset="0"/>
              </a:rPr>
              <a:t> SMA - online</a:t>
            </a:r>
          </a:p>
        </p:txBody>
      </p:sp>
      <p:sp>
        <p:nvSpPr>
          <p:cNvPr id="5" name="Down Arrow 4"/>
          <p:cNvSpPr/>
          <p:nvPr/>
        </p:nvSpPr>
        <p:spPr>
          <a:xfrm>
            <a:off x="2819400" y="4716034"/>
            <a:ext cx="668976" cy="685800"/>
          </a:xfrm>
          <a:prstGeom prst="downArrow">
            <a:avLst/>
          </a:prstGeom>
          <a:solidFill>
            <a:schemeClr val="accent2"/>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659" y="4795260"/>
            <a:ext cx="2332512"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600200" y="6218946"/>
            <a:ext cx="8881418" cy="410455"/>
            <a:chOff x="76200" y="6019800"/>
            <a:chExt cx="8881418" cy="486655"/>
          </a:xfrm>
        </p:grpSpPr>
        <p:sp>
          <p:nvSpPr>
            <p:cNvPr id="9" name="Rectangle 8"/>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10" name="Picture 9"/>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11" name="Group 10"/>
            <p:cNvGrpSpPr/>
            <p:nvPr/>
          </p:nvGrpSpPr>
          <p:grpSpPr>
            <a:xfrm>
              <a:off x="687760" y="6208994"/>
              <a:ext cx="1911855" cy="291931"/>
              <a:chOff x="611560" y="6599550"/>
              <a:chExt cx="1911855" cy="291931"/>
            </a:xfrm>
          </p:grpSpPr>
          <p:sp>
            <p:nvSpPr>
              <p:cNvPr id="22" name="object 8"/>
              <p:cNvSpPr/>
              <p:nvPr/>
            </p:nvSpPr>
            <p:spPr>
              <a:xfrm>
                <a:off x="611560" y="6599550"/>
                <a:ext cx="245138" cy="291931"/>
              </a:xfrm>
              <a:prstGeom prst="rect">
                <a:avLst/>
              </a:prstGeom>
              <a:blipFill>
                <a:blip r:embed="rId4"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3" name="object 10"/>
              <p:cNvSpPr txBox="1"/>
              <p:nvPr/>
            </p:nvSpPr>
            <p:spPr>
              <a:xfrm>
                <a:off x="901163" y="6602232"/>
                <a:ext cx="1622252"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12" name="Group 11"/>
            <p:cNvGrpSpPr/>
            <p:nvPr/>
          </p:nvGrpSpPr>
          <p:grpSpPr>
            <a:xfrm>
              <a:off x="3064024" y="6161709"/>
              <a:ext cx="1426632" cy="291931"/>
              <a:chOff x="2987824" y="6552265"/>
              <a:chExt cx="1426632" cy="291931"/>
            </a:xfrm>
          </p:grpSpPr>
          <p:sp>
            <p:nvSpPr>
              <p:cNvPr id="20" name="object 9"/>
              <p:cNvSpPr/>
              <p:nvPr/>
            </p:nvSpPr>
            <p:spPr>
              <a:xfrm>
                <a:off x="2987824" y="6552265"/>
                <a:ext cx="294175" cy="29193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1" name="object 11"/>
              <p:cNvSpPr txBox="1"/>
              <p:nvPr/>
            </p:nvSpPr>
            <p:spPr>
              <a:xfrm>
                <a:off x="3291838" y="6624864"/>
                <a:ext cx="1122618"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3" name="Group 12"/>
            <p:cNvGrpSpPr/>
            <p:nvPr/>
          </p:nvGrpSpPr>
          <p:grpSpPr>
            <a:xfrm>
              <a:off x="7528520" y="6172563"/>
              <a:ext cx="1429098" cy="291931"/>
              <a:chOff x="5335325" y="6563119"/>
              <a:chExt cx="1429098" cy="291931"/>
            </a:xfrm>
          </p:grpSpPr>
          <p:sp>
            <p:nvSpPr>
              <p:cNvPr id="18" name="object 13"/>
              <p:cNvSpPr/>
              <p:nvPr/>
            </p:nvSpPr>
            <p:spPr>
              <a:xfrm>
                <a:off x="5335325" y="6563119"/>
                <a:ext cx="264178" cy="29193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9" name="object 14"/>
              <p:cNvSpPr txBox="1"/>
              <p:nvPr/>
            </p:nvSpPr>
            <p:spPr>
              <a:xfrm>
                <a:off x="5641360" y="6605068"/>
                <a:ext cx="1123063"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5" name="Group 14"/>
            <p:cNvGrpSpPr/>
            <p:nvPr/>
          </p:nvGrpSpPr>
          <p:grpSpPr>
            <a:xfrm>
              <a:off x="5440288" y="6150855"/>
              <a:ext cx="1012589" cy="293366"/>
              <a:chOff x="4170472" y="6541411"/>
              <a:chExt cx="1012589" cy="293366"/>
            </a:xfrm>
          </p:grpSpPr>
          <p:sp>
            <p:nvSpPr>
              <p:cNvPr id="16" name="object 12"/>
              <p:cNvSpPr/>
              <p:nvPr/>
            </p:nvSpPr>
            <p:spPr>
              <a:xfrm>
                <a:off x="4170472" y="6541411"/>
                <a:ext cx="305960" cy="29193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7" name="object 15"/>
              <p:cNvSpPr txBox="1"/>
              <p:nvPr/>
            </p:nvSpPr>
            <p:spPr>
              <a:xfrm>
                <a:off x="4514656" y="6615828"/>
                <a:ext cx="668405"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2726615230"/>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FDA6-3388-450B-A639-2C02CEAB33BF}"/>
              </a:ext>
            </a:extLst>
          </p:cNvPr>
          <p:cNvSpPr>
            <a:spLocks noGrp="1"/>
          </p:cNvSpPr>
          <p:nvPr>
            <p:ph type="title"/>
          </p:nvPr>
        </p:nvSpPr>
        <p:spPr>
          <a:xfrm>
            <a:off x="2295526" y="1967267"/>
            <a:ext cx="1971675" cy="2547257"/>
          </a:xfrm>
          <a:noFill/>
        </p:spPr>
        <p:txBody>
          <a:bodyPr anchor="ctr">
            <a:normAutofit fontScale="90000"/>
          </a:bodyPr>
          <a:lstStyle/>
          <a:p>
            <a:pPr algn="ctr"/>
            <a:r>
              <a:rPr lang="en-US" sz="3100" dirty="0">
                <a:solidFill>
                  <a:srgbClr val="FFFFFF"/>
                </a:solidFill>
              </a:rPr>
              <a:t>LAP KEMAJUAN PENYELESAIAN PEKERJAAN/BERITA ACARA</a:t>
            </a:r>
          </a:p>
        </p:txBody>
      </p:sp>
      <p:pic>
        <p:nvPicPr>
          <p:cNvPr id="3" name="Picture 2">
            <a:extLst>
              <a:ext uri="{FF2B5EF4-FFF2-40B4-BE49-F238E27FC236}">
                <a16:creationId xmlns:a16="http://schemas.microsoft.com/office/drawing/2014/main" id="{50DF6648-ED4A-448E-A284-B5525DF47274}"/>
              </a:ext>
            </a:extLst>
          </p:cNvPr>
          <p:cNvPicPr>
            <a:picLocks noChangeAspect="1"/>
          </p:cNvPicPr>
          <p:nvPr/>
        </p:nvPicPr>
        <p:blipFill>
          <a:blip r:embed="rId2"/>
          <a:stretch>
            <a:fillRect/>
          </a:stretch>
        </p:blipFill>
        <p:spPr>
          <a:xfrm>
            <a:off x="5257801" y="643467"/>
            <a:ext cx="4638675" cy="5568739"/>
          </a:xfrm>
          <a:prstGeom prst="rect">
            <a:avLst/>
          </a:prstGeom>
        </p:spPr>
      </p:pic>
    </p:spTree>
    <p:extLst>
      <p:ext uri="{BB962C8B-B14F-4D97-AF65-F5344CB8AC3E}">
        <p14:creationId xmlns:p14="http://schemas.microsoft.com/office/powerpoint/2010/main" val="1061163317"/>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711A-B3AE-4B70-803A-8156C90A9036}"/>
              </a:ext>
            </a:extLst>
          </p:cNvPr>
          <p:cNvSpPr>
            <a:spLocks noGrp="1"/>
          </p:cNvSpPr>
          <p:nvPr>
            <p:ph type="title"/>
          </p:nvPr>
        </p:nvSpPr>
        <p:spPr>
          <a:xfrm>
            <a:off x="2249214" y="1204109"/>
            <a:ext cx="2002054" cy="1781175"/>
          </a:xfrm>
        </p:spPr>
        <p:txBody>
          <a:bodyPr vert="horz" lIns="91440" tIns="45720" rIns="91440" bIns="45720" rtlCol="0" anchor="ctr">
            <a:noAutofit/>
          </a:bodyPr>
          <a:lstStyle/>
          <a:p>
            <a:pPr indent="-228600" fontAlgn="base">
              <a:lnSpc>
                <a:spcPct val="90000"/>
              </a:lnSpc>
              <a:spcAft>
                <a:spcPts val="600"/>
              </a:spcAft>
              <a:tabLst>
                <a:tab pos="1143000" algn="l"/>
              </a:tabLst>
            </a:pPr>
            <a:br>
              <a:rPr lang="en-US" altLang="ja-JP" sz="1800" dirty="0">
                <a:solidFill>
                  <a:schemeClr val="bg1"/>
                </a:solidFill>
                <a:latin typeface="+mn-lt"/>
              </a:rPr>
            </a:br>
            <a:r>
              <a:rPr lang="en-US" altLang="ja-JP" sz="1800" b="1" dirty="0">
                <a:solidFill>
                  <a:schemeClr val="bg1"/>
                </a:solidFill>
                <a:latin typeface="+mn-lt"/>
              </a:rPr>
              <a:t>PRESTASI PEKERJAAN FISIK 100%</a:t>
            </a:r>
            <a:br>
              <a:rPr lang="en-US" altLang="ja-JP" sz="1800" dirty="0">
                <a:solidFill>
                  <a:schemeClr val="bg1"/>
                </a:solidFill>
                <a:latin typeface="+mn-lt"/>
              </a:rPr>
            </a:br>
            <a:r>
              <a:rPr lang="en-US" altLang="ja-JP" sz="1800" b="1" dirty="0">
                <a:solidFill>
                  <a:schemeClr val="bg1"/>
                </a:solidFill>
                <a:latin typeface="+mn-lt"/>
              </a:rPr>
              <a:t>JENIS BANTUAN : SANITASI SEKOLAH</a:t>
            </a:r>
            <a:br>
              <a:rPr lang="en-US" altLang="ja-JP" sz="1800" dirty="0">
                <a:solidFill>
                  <a:schemeClr val="bg1"/>
                </a:solidFill>
                <a:latin typeface="+mn-lt"/>
              </a:rPr>
            </a:br>
            <a:endParaRPr lang="en-US" sz="1800" dirty="0">
              <a:solidFill>
                <a:schemeClr val="bg1"/>
              </a:solidFill>
            </a:endParaRPr>
          </a:p>
        </p:txBody>
      </p:sp>
      <p:sp>
        <p:nvSpPr>
          <p:cNvPr id="4" name="Rectangle 1">
            <a:extLst>
              <a:ext uri="{FF2B5EF4-FFF2-40B4-BE49-F238E27FC236}">
                <a16:creationId xmlns:a16="http://schemas.microsoft.com/office/drawing/2014/main" id="{CDEA6690-1EE9-4121-AF9C-51D8EA491DA9}"/>
              </a:ext>
            </a:extLst>
          </p:cNvPr>
          <p:cNvSpPr>
            <a:spLocks noChangeArrowheads="1"/>
          </p:cNvSpPr>
          <p:nvPr/>
        </p:nvSpPr>
        <p:spPr bwMode="auto">
          <a:xfrm>
            <a:off x="2249214" y="3355131"/>
            <a:ext cx="2002055" cy="242733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tabLst>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indent="-228600" eaLnBrk="1" hangingPunct="1">
              <a:lnSpc>
                <a:spcPct val="90000"/>
              </a:lnSpc>
              <a:spcAft>
                <a:spcPts val="600"/>
              </a:spcAft>
              <a:buFont typeface="Arial" panose="020B0604020202020204" pitchFamily="34" charset="0"/>
              <a:buChar char="•"/>
            </a:pPr>
            <a:endParaRPr lang="en-US" altLang="ja-JP" sz="1400" dirty="0">
              <a:latin typeface="+mn-lt"/>
            </a:endParaRPr>
          </a:p>
        </p:txBody>
      </p:sp>
      <p:graphicFrame>
        <p:nvGraphicFramePr>
          <p:cNvPr id="3" name="Table 2">
            <a:extLst>
              <a:ext uri="{FF2B5EF4-FFF2-40B4-BE49-F238E27FC236}">
                <a16:creationId xmlns:a16="http://schemas.microsoft.com/office/drawing/2014/main" id="{00084C30-AB55-4E01-94BB-97AFB0371416}"/>
              </a:ext>
            </a:extLst>
          </p:cNvPr>
          <p:cNvGraphicFramePr>
            <a:graphicFrameLocks noGrp="1"/>
          </p:cNvGraphicFramePr>
          <p:nvPr/>
        </p:nvGraphicFramePr>
        <p:xfrm>
          <a:off x="4756096" y="762001"/>
          <a:ext cx="5442272" cy="5791195"/>
        </p:xfrm>
        <a:graphic>
          <a:graphicData uri="http://schemas.openxmlformats.org/drawingml/2006/table">
            <a:tbl>
              <a:tblPr firstRow="1" firstCol="1" bandRow="1"/>
              <a:tblGrid>
                <a:gridCol w="505181">
                  <a:extLst>
                    <a:ext uri="{9D8B030D-6E8A-4147-A177-3AD203B41FA5}">
                      <a16:colId xmlns:a16="http://schemas.microsoft.com/office/drawing/2014/main" val="131221722"/>
                    </a:ext>
                  </a:extLst>
                </a:gridCol>
                <a:gridCol w="1354285">
                  <a:extLst>
                    <a:ext uri="{9D8B030D-6E8A-4147-A177-3AD203B41FA5}">
                      <a16:colId xmlns:a16="http://schemas.microsoft.com/office/drawing/2014/main" val="2779141217"/>
                    </a:ext>
                  </a:extLst>
                </a:gridCol>
                <a:gridCol w="433821">
                  <a:extLst>
                    <a:ext uri="{9D8B030D-6E8A-4147-A177-3AD203B41FA5}">
                      <a16:colId xmlns:a16="http://schemas.microsoft.com/office/drawing/2014/main" val="3500071942"/>
                    </a:ext>
                  </a:extLst>
                </a:gridCol>
                <a:gridCol w="1000101">
                  <a:extLst>
                    <a:ext uri="{9D8B030D-6E8A-4147-A177-3AD203B41FA5}">
                      <a16:colId xmlns:a16="http://schemas.microsoft.com/office/drawing/2014/main" val="4017323707"/>
                    </a:ext>
                  </a:extLst>
                </a:gridCol>
                <a:gridCol w="1025783">
                  <a:extLst>
                    <a:ext uri="{9D8B030D-6E8A-4147-A177-3AD203B41FA5}">
                      <a16:colId xmlns:a16="http://schemas.microsoft.com/office/drawing/2014/main" val="1641851296"/>
                    </a:ext>
                  </a:extLst>
                </a:gridCol>
                <a:gridCol w="1123101">
                  <a:extLst>
                    <a:ext uri="{9D8B030D-6E8A-4147-A177-3AD203B41FA5}">
                      <a16:colId xmlns:a16="http://schemas.microsoft.com/office/drawing/2014/main" val="1314165775"/>
                    </a:ext>
                  </a:extLst>
                </a:gridCol>
              </a:tblGrid>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NAMA SMA</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600">
                          <a:effectLst/>
                          <a:latin typeface="Arial" panose="020B060402020202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extLst>
                  <a:ext uri="{0D108BD9-81ED-4DB2-BD59-A6C34878D82A}">
                    <a16:rowId xmlns:a16="http://schemas.microsoft.com/office/drawing/2014/main" val="1521924869"/>
                  </a:ext>
                </a:extLst>
              </a:tr>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ALAMAT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600">
                          <a:effectLst/>
                          <a:latin typeface="Arial" panose="020B060402020202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extLst>
                  <a:ext uri="{0D108BD9-81ED-4DB2-BD59-A6C34878D82A}">
                    <a16:rowId xmlns:a16="http://schemas.microsoft.com/office/drawing/2014/main" val="1275228810"/>
                  </a:ext>
                </a:extLst>
              </a:tr>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KAB / KOTA</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600">
                          <a:effectLst/>
                          <a:latin typeface="Arial" panose="020B060402020202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extLst>
                  <a:ext uri="{0D108BD9-81ED-4DB2-BD59-A6C34878D82A}">
                    <a16:rowId xmlns:a16="http://schemas.microsoft.com/office/drawing/2014/main" val="56553514"/>
                  </a:ext>
                </a:extLst>
              </a:tr>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PROVINSI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600">
                          <a:effectLst/>
                          <a:latin typeface="Arial" panose="020B060402020202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extLst>
                  <a:ext uri="{0D108BD9-81ED-4DB2-BD59-A6C34878D82A}">
                    <a16:rowId xmlns:a16="http://schemas.microsoft.com/office/drawing/2014/main" val="3664805198"/>
                  </a:ext>
                </a:extLst>
              </a:tr>
              <a:tr h="211209">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930777"/>
                  </a:ext>
                </a:extLst>
              </a:tr>
              <a:tr h="212278">
                <a:tc rowSpan="2">
                  <a:txBody>
                    <a:bodyPr/>
                    <a:lstStyle/>
                    <a:p>
                      <a:pPr marL="0" marR="0" algn="ctr">
                        <a:lnSpc>
                          <a:spcPct val="115000"/>
                        </a:lnSpc>
                        <a:spcBef>
                          <a:spcPts val="0"/>
                        </a:spcBef>
                        <a:spcAft>
                          <a:spcPts val="0"/>
                        </a:spcAft>
                      </a:pPr>
                      <a:r>
                        <a:rPr lang="en-US" sz="800" b="1">
                          <a:effectLst/>
                          <a:latin typeface="Arial" panose="020B0604020202020204" pitchFamily="34" charset="0"/>
                          <a:ea typeface="Times New Roman" panose="02020603050405020304" pitchFamily="18" charset="0"/>
                          <a:cs typeface="Times New Roman" panose="02020603050405020304" pitchFamily="18" charset="0"/>
                        </a:rPr>
                        <a:t>No</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2" gridSpan="2">
                  <a:txBody>
                    <a:bodyPr/>
                    <a:lstStyle/>
                    <a:p>
                      <a:pPr marL="0" marR="0" algn="ctr">
                        <a:lnSpc>
                          <a:spcPct val="115000"/>
                        </a:lnSpc>
                        <a:spcBef>
                          <a:spcPts val="0"/>
                        </a:spcBef>
                        <a:spcAft>
                          <a:spcPts val="0"/>
                        </a:spcAft>
                      </a:pPr>
                      <a:r>
                        <a:rPr lang="en-US" sz="800" b="1">
                          <a:effectLst/>
                          <a:latin typeface="Arial" panose="020B0604020202020204" pitchFamily="34" charset="0"/>
                          <a:ea typeface="Times New Roman" panose="02020603050405020304" pitchFamily="18" charset="0"/>
                          <a:cs typeface="Times New Roman" panose="02020603050405020304" pitchFamily="18" charset="0"/>
                        </a:rPr>
                        <a:t>Uraian Pekerjaan*</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rowSpan="2" hMerge="1">
                  <a:txBody>
                    <a:bodyPr/>
                    <a:lstStyle/>
                    <a:p>
                      <a:endParaRPr lang="en-US"/>
                    </a:p>
                  </a:txBody>
                  <a:tcPr/>
                </a:tc>
                <a:tc>
                  <a:txBody>
                    <a:bodyPr/>
                    <a:lstStyle/>
                    <a:p>
                      <a:pPr marL="0" marR="0" algn="ctr">
                        <a:lnSpc>
                          <a:spcPct val="115000"/>
                        </a:lnSpc>
                        <a:spcBef>
                          <a:spcPts val="0"/>
                        </a:spcBef>
                        <a:spcAft>
                          <a:spcPts val="0"/>
                        </a:spcAft>
                      </a:pPr>
                      <a:r>
                        <a:rPr lang="en-US" sz="800" b="1">
                          <a:effectLst/>
                          <a:latin typeface="Arial" panose="020B0604020202020204" pitchFamily="34" charset="0"/>
                          <a:ea typeface="Times New Roman" panose="02020603050405020304" pitchFamily="18" charset="0"/>
                          <a:cs typeface="Times New Roman" panose="02020603050405020304" pitchFamily="18" charset="0"/>
                        </a:rPr>
                        <a:t>Bobot Pekerjaan</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Bobot Pekerjaan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Times New Roman" panose="02020603050405020304" pitchFamily="18" charset="0"/>
                          <a:cs typeface="Calibri" panose="020F0502020204030204" pitchFamily="34" charset="0"/>
                        </a:rPr>
                        <a:t>Bobot Prestasi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5532612"/>
                  </a:ext>
                </a:extLst>
              </a:tr>
              <a:tr h="212278">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Pekerjaan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39489121"/>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Persiapan</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2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2.00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85535561"/>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Pondasi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12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12.00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3094634"/>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Struktur</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15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15.00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22356290"/>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4</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Pasangan Bata</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15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15.00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03279061"/>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5</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Finishing</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25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25.00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73265915"/>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6</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Penutup Atap</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8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8.00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36768849"/>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7</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Plafond</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8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8.00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61369224"/>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8</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Air Kotor dan Air Bersih</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5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5.00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77488989"/>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9</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Kelistrikan</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5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5.00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31052826"/>
                  </a:ext>
                </a:extLst>
              </a:tr>
              <a:tr h="211209">
                <a:tc>
                  <a:txBody>
                    <a:bodyPr/>
                    <a:lstStyle/>
                    <a:p>
                      <a:pPr marL="0" marR="0" algn="ct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Pekerjaan Tangki Septik</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5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5.00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98325774"/>
                  </a:ext>
                </a:extLst>
              </a:tr>
              <a:tr h="211143">
                <a:tc gridSpan="3">
                  <a:txBody>
                    <a:bodyPr/>
                    <a:lstStyle/>
                    <a:p>
                      <a:pPr marL="0" marR="0" algn="r">
                        <a:lnSpc>
                          <a:spcPct val="115000"/>
                        </a:lnSpc>
                        <a:spcBef>
                          <a:spcPts val="0"/>
                        </a:spcBef>
                        <a:spcAft>
                          <a:spcPts val="0"/>
                        </a:spcAft>
                      </a:pPr>
                      <a:r>
                        <a:rPr lang="en-US" sz="800" b="1">
                          <a:effectLst/>
                          <a:latin typeface="Arial Narrow" panose="020B0606020202030204" pitchFamily="34" charset="0"/>
                          <a:ea typeface="Times New Roman" panose="02020603050405020304" pitchFamily="18" charset="0"/>
                          <a:cs typeface="Arial" panose="020B0604020202020204" pitchFamily="34" charset="0"/>
                        </a:rPr>
                        <a:t>TOTAL</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800">
                          <a:effectLst/>
                          <a:latin typeface="Arial Narrow" panose="020B0606020202030204" pitchFamily="34" charset="0"/>
                          <a:ea typeface="Times New Roman" panose="02020603050405020304" pitchFamily="18" charset="0"/>
                          <a:cs typeface="Arial" panose="020B0604020202020204" pitchFamily="34" charset="0"/>
                        </a:rPr>
                        <a:t>100%</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488957"/>
                  </a:ext>
                </a:extLst>
              </a:tr>
              <a:tr h="162155">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18340169"/>
                  </a:ext>
                </a:extLst>
              </a:tr>
              <a:tr h="211209">
                <a:tc gridSpan="6">
                  <a:txBody>
                    <a:bodyPr/>
                    <a:lstStyle/>
                    <a:p>
                      <a:pPr marL="0" marR="0">
                        <a:lnSpc>
                          <a:spcPct val="115000"/>
                        </a:lnSpc>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Uraian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Pekerjaan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Utama dan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Bobot</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Pekerjaan</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err="1">
                          <a:effectLst/>
                          <a:latin typeface="Arial" panose="020B0604020202020204" pitchFamily="34" charset="0"/>
                          <a:ea typeface="Times New Roman" panose="02020603050405020304" pitchFamily="18" charset="0"/>
                          <a:cs typeface="Times New Roman" panose="02020603050405020304" pitchFamily="18" charset="0"/>
                        </a:rPr>
                        <a:t>mengacu</a:t>
                      </a:r>
                      <a:r>
                        <a:rPr lang="en-US" sz="800" dirty="0">
                          <a:effectLst/>
                          <a:latin typeface="Arial" panose="020B0604020202020204" pitchFamily="34" charset="0"/>
                          <a:ea typeface="Times New Roman" panose="02020603050405020304" pitchFamily="18" charset="0"/>
                          <a:cs typeface="Times New Roman" panose="02020603050405020304" pitchFamily="18" charset="0"/>
                        </a:rPr>
                        <a:t> pada RAB pada Proposal Hasil Review</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8926520"/>
                  </a:ext>
                </a:extLst>
              </a:tr>
              <a:tr h="395797">
                <a:tc gridSpan="6">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Prestasi Pekerjaan mengacu pada presentasi (%) hasil prestasi pekerjaan fisik yang telah dilaksanakan. Rincian perhitungan prestasi pekerjaan dilampirkan</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2602670"/>
                  </a:ext>
                </a:extLst>
              </a:tr>
              <a:tr h="211209">
                <a:tc gridSpan="6">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 Bobot Prestasi pekerjaan adalah perkalian antara bobot pekerjaan dengan prestasi pekerjaan yang dicapai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0605953"/>
                  </a:ext>
                </a:extLst>
              </a:tr>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Mengetahui</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Disusun oleh</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extLst>
                  <a:ext uri="{0D108BD9-81ED-4DB2-BD59-A6C34878D82A}">
                    <a16:rowId xmlns:a16="http://schemas.microsoft.com/office/drawing/2014/main" val="2193894745"/>
                  </a:ext>
                </a:extLst>
              </a:tr>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Kepala Sekolah</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Panitia Ketua Pembangunan</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31128734"/>
                  </a:ext>
                </a:extLst>
              </a:tr>
              <a:tr h="162155">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extLst>
                  <a:ext uri="{0D108BD9-81ED-4DB2-BD59-A6C34878D82A}">
                    <a16:rowId xmlns:a16="http://schemas.microsoft.com/office/drawing/2014/main" val="215278836"/>
                  </a:ext>
                </a:extLst>
              </a:tr>
              <a:tr h="211209">
                <a:tc gridSpan="3">
                  <a:txBody>
                    <a:bodyPr/>
                    <a:lstStyle/>
                    <a:p>
                      <a:pPr marL="0" marR="0">
                        <a:lnSpc>
                          <a:spcPct val="115000"/>
                        </a:lnSpc>
                        <a:spcBef>
                          <a:spcPts val="0"/>
                        </a:spcBef>
                        <a:spcAft>
                          <a:spcPts val="0"/>
                        </a:spcAft>
                      </a:pPr>
                      <a:r>
                        <a:rPr lang="en-US" sz="800" u="sng">
                          <a:effectLst/>
                          <a:latin typeface="Arial" panose="020B060402020202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gridSpan="2">
                  <a:txBody>
                    <a:bodyPr/>
                    <a:lstStyle/>
                    <a:p>
                      <a:pPr marL="0" marR="0">
                        <a:lnSpc>
                          <a:spcPct val="115000"/>
                        </a:lnSpc>
                        <a:spcBef>
                          <a:spcPts val="0"/>
                        </a:spcBef>
                        <a:spcAft>
                          <a:spcPts val="0"/>
                        </a:spcAft>
                      </a:pPr>
                      <a:r>
                        <a:rPr lang="en-US" sz="800" u="sng">
                          <a:effectLst/>
                          <a:latin typeface="Arial" panose="020B0604020202020204" pitchFamily="34" charset="0"/>
                          <a:ea typeface="Times New Roman" panose="02020603050405020304" pitchFamily="18" charset="0"/>
                          <a:cs typeface="Times New Roman" panose="02020603050405020304" pitchFamily="18" charset="0"/>
                        </a:rPr>
                        <a:t>………………………………………..</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76247068"/>
                  </a:ext>
                </a:extLst>
              </a:tr>
              <a:tr h="211209">
                <a:tc gridSpan="2">
                  <a:txBody>
                    <a:bodyPr/>
                    <a:lstStyle/>
                    <a:p>
                      <a:pPr marL="0" marR="0">
                        <a:lnSpc>
                          <a:spcPct val="115000"/>
                        </a:lnSpc>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Nip.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a:txBody>
                    <a:bodyPr/>
                    <a:lstStyle/>
                    <a:p>
                      <a:pPr>
                        <a:lnSpc>
                          <a:spcPct val="107000"/>
                        </a:lnSpc>
                      </a:pPr>
                      <a:endParaRPr lang="en-US" sz="800">
                        <a:effectLst/>
                        <a:latin typeface="Calibri" panose="020F0502020204030204" pitchFamily="34" charset="0"/>
                        <a:cs typeface="Times New Roman" panose="02020603050405020304" pitchFamily="18" charset="0"/>
                      </a:endParaRPr>
                    </a:p>
                  </a:txBody>
                  <a:tcPr marL="31969" marR="31969" marT="0" marB="0" anchor="b">
                    <a:lnL>
                      <a:noFill/>
                    </a:lnL>
                    <a:lnR>
                      <a:noFill/>
                    </a:lnR>
                    <a:lnT>
                      <a:noFill/>
                    </a:lnT>
                    <a:lnB>
                      <a:noFill/>
                    </a:lnB>
                  </a:tcPr>
                </a:tc>
                <a:tc gridSpan="2">
                  <a:txBody>
                    <a:bodyPr/>
                    <a:lstStyle/>
                    <a:p>
                      <a:pPr marL="0" marR="0">
                        <a:lnSpc>
                          <a:spcPct val="115000"/>
                        </a:lnSpc>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Nip. ………………</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1969" marR="31969"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219403649"/>
                  </a:ext>
                </a:extLst>
              </a:tr>
            </a:tbl>
          </a:graphicData>
        </a:graphic>
      </p:graphicFrame>
    </p:spTree>
    <p:extLst>
      <p:ext uri="{BB962C8B-B14F-4D97-AF65-F5344CB8AC3E}">
        <p14:creationId xmlns:p14="http://schemas.microsoft.com/office/powerpoint/2010/main" val="594390667"/>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47F3-0F2E-4789-A484-1819DD92C0D6}"/>
              </a:ext>
            </a:extLst>
          </p:cNvPr>
          <p:cNvSpPr>
            <a:spLocks noGrp="1"/>
          </p:cNvSpPr>
          <p:nvPr>
            <p:ph type="title"/>
          </p:nvPr>
        </p:nvSpPr>
        <p:spPr>
          <a:xfrm>
            <a:off x="1905000" y="990600"/>
            <a:ext cx="2438400" cy="2133600"/>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US" sz="2000" dirty="0"/>
              <a:t>LAPORAN </a:t>
            </a:r>
            <a:r>
              <a:rPr lang="en-US" sz="2000" b="1" dirty="0"/>
              <a:t>PENGGUNAAN</a:t>
            </a:r>
            <a:r>
              <a:rPr lang="en-US" sz="2000" dirty="0"/>
              <a:t> BANTUAN PEMERINTAH</a:t>
            </a:r>
            <a:br>
              <a:rPr lang="en-US" sz="2000" dirty="0"/>
            </a:br>
            <a:r>
              <a:rPr lang="en-US" sz="2000" dirty="0"/>
              <a:t>JENIS BANTUAN: SANITASI</a:t>
            </a:r>
          </a:p>
        </p:txBody>
      </p:sp>
      <p:graphicFrame>
        <p:nvGraphicFramePr>
          <p:cNvPr id="17" name="Table 16">
            <a:extLst>
              <a:ext uri="{FF2B5EF4-FFF2-40B4-BE49-F238E27FC236}">
                <a16:creationId xmlns:a16="http://schemas.microsoft.com/office/drawing/2014/main" id="{9A043587-829A-4481-82D8-34B44519BEDD}"/>
              </a:ext>
            </a:extLst>
          </p:cNvPr>
          <p:cNvGraphicFramePr>
            <a:graphicFrameLocks noGrp="1"/>
          </p:cNvGraphicFramePr>
          <p:nvPr/>
        </p:nvGraphicFramePr>
        <p:xfrm>
          <a:off x="4876801" y="990600"/>
          <a:ext cx="4953001" cy="5181598"/>
        </p:xfrm>
        <a:graphic>
          <a:graphicData uri="http://schemas.openxmlformats.org/drawingml/2006/table">
            <a:tbl>
              <a:tblPr firstRow="1" firstCol="1" bandRow="1"/>
              <a:tblGrid>
                <a:gridCol w="564466">
                  <a:extLst>
                    <a:ext uri="{9D8B030D-6E8A-4147-A177-3AD203B41FA5}">
                      <a16:colId xmlns:a16="http://schemas.microsoft.com/office/drawing/2014/main" val="1626066678"/>
                    </a:ext>
                  </a:extLst>
                </a:gridCol>
                <a:gridCol w="2778177">
                  <a:extLst>
                    <a:ext uri="{9D8B030D-6E8A-4147-A177-3AD203B41FA5}">
                      <a16:colId xmlns:a16="http://schemas.microsoft.com/office/drawing/2014/main" val="1265914420"/>
                    </a:ext>
                  </a:extLst>
                </a:gridCol>
                <a:gridCol w="269094">
                  <a:extLst>
                    <a:ext uri="{9D8B030D-6E8A-4147-A177-3AD203B41FA5}">
                      <a16:colId xmlns:a16="http://schemas.microsoft.com/office/drawing/2014/main" val="852302963"/>
                    </a:ext>
                  </a:extLst>
                </a:gridCol>
                <a:gridCol w="155570">
                  <a:extLst>
                    <a:ext uri="{9D8B030D-6E8A-4147-A177-3AD203B41FA5}">
                      <a16:colId xmlns:a16="http://schemas.microsoft.com/office/drawing/2014/main" val="713264852"/>
                    </a:ext>
                  </a:extLst>
                </a:gridCol>
                <a:gridCol w="155570">
                  <a:extLst>
                    <a:ext uri="{9D8B030D-6E8A-4147-A177-3AD203B41FA5}">
                      <a16:colId xmlns:a16="http://schemas.microsoft.com/office/drawing/2014/main" val="2869732563"/>
                    </a:ext>
                  </a:extLst>
                </a:gridCol>
                <a:gridCol w="155570">
                  <a:extLst>
                    <a:ext uri="{9D8B030D-6E8A-4147-A177-3AD203B41FA5}">
                      <a16:colId xmlns:a16="http://schemas.microsoft.com/office/drawing/2014/main" val="424993376"/>
                    </a:ext>
                  </a:extLst>
                </a:gridCol>
                <a:gridCol w="155570">
                  <a:extLst>
                    <a:ext uri="{9D8B030D-6E8A-4147-A177-3AD203B41FA5}">
                      <a16:colId xmlns:a16="http://schemas.microsoft.com/office/drawing/2014/main" val="3675429827"/>
                    </a:ext>
                  </a:extLst>
                </a:gridCol>
                <a:gridCol w="155570">
                  <a:extLst>
                    <a:ext uri="{9D8B030D-6E8A-4147-A177-3AD203B41FA5}">
                      <a16:colId xmlns:a16="http://schemas.microsoft.com/office/drawing/2014/main" val="1015084214"/>
                    </a:ext>
                  </a:extLst>
                </a:gridCol>
                <a:gridCol w="155570">
                  <a:extLst>
                    <a:ext uri="{9D8B030D-6E8A-4147-A177-3AD203B41FA5}">
                      <a16:colId xmlns:a16="http://schemas.microsoft.com/office/drawing/2014/main" val="914083905"/>
                    </a:ext>
                  </a:extLst>
                </a:gridCol>
                <a:gridCol w="155570">
                  <a:extLst>
                    <a:ext uri="{9D8B030D-6E8A-4147-A177-3AD203B41FA5}">
                      <a16:colId xmlns:a16="http://schemas.microsoft.com/office/drawing/2014/main" val="3134344897"/>
                    </a:ext>
                  </a:extLst>
                </a:gridCol>
                <a:gridCol w="252274">
                  <a:extLst>
                    <a:ext uri="{9D8B030D-6E8A-4147-A177-3AD203B41FA5}">
                      <a16:colId xmlns:a16="http://schemas.microsoft.com/office/drawing/2014/main" val="935041856"/>
                    </a:ext>
                  </a:extLst>
                </a:gridCol>
              </a:tblGrid>
              <a:tr h="116765">
                <a:tc gridSpan="10">
                  <a:txBody>
                    <a:bodyPr/>
                    <a:lstStyle/>
                    <a:p>
                      <a:pPr marL="0" marR="0" algn="ctr">
                        <a:lnSpc>
                          <a:spcPct val="115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LAPORAN AKHIR</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996613141"/>
                  </a:ext>
                </a:extLst>
              </a:tr>
              <a:tr h="116765">
                <a:tc gridSpan="10">
                  <a:txBody>
                    <a:bodyPr/>
                    <a:lstStyle/>
                    <a:p>
                      <a:pPr marL="0" marR="0" algn="ctr">
                        <a:lnSpc>
                          <a:spcPct val="115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PENGGUNAAN DANA BANTUAN PEMERINTAH</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666453256"/>
                  </a:ext>
                </a:extLst>
              </a:tr>
              <a:tr h="116765">
                <a:tc gridSpan="10">
                  <a:txBody>
                    <a:bodyPr/>
                    <a:lstStyle/>
                    <a:p>
                      <a:pPr marL="0" marR="0" algn="ctr">
                        <a:lnSpc>
                          <a:spcPct val="115000"/>
                        </a:lnSpc>
                        <a:spcBef>
                          <a:spcPts val="0"/>
                        </a:spcBef>
                        <a:spcAft>
                          <a:spcPts val="0"/>
                        </a:spcAft>
                      </a:pP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JENIS BANTUAN : SANITASI SEKOLAH</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830457681"/>
                  </a:ext>
                </a:extLst>
              </a:tr>
              <a:tr h="109155">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6155995"/>
                  </a:ext>
                </a:extLst>
              </a:tr>
              <a:tr h="339841">
                <a:tc gridSpan="2">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NAMA SMA</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550574063"/>
                  </a:ext>
                </a:extLst>
              </a:tr>
              <a:tr h="339841">
                <a:tc gridSpan="2">
                  <a:txBody>
                    <a:bodyPr/>
                    <a:lstStyle/>
                    <a:p>
                      <a:pPr marL="0" marR="0">
                        <a:lnSpc>
                          <a:spcPct val="115000"/>
                        </a:lnSpc>
                        <a:spcBef>
                          <a:spcPts val="0"/>
                        </a:spcBef>
                        <a:spcAft>
                          <a:spcPts val="0"/>
                        </a:spcAft>
                      </a:pPr>
                      <a:r>
                        <a:rPr lang="en-US" sz="500" dirty="0">
                          <a:effectLst/>
                          <a:latin typeface="Arial" panose="020B0604020202020204" pitchFamily="34" charset="0"/>
                          <a:ea typeface="Times New Roman" panose="02020603050405020304" pitchFamily="18" charset="0"/>
                          <a:cs typeface="Times New Roman" panose="02020603050405020304" pitchFamily="18" charset="0"/>
                        </a:rPr>
                        <a:t>ALAMAT</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583725130"/>
                  </a:ext>
                </a:extLst>
              </a:tr>
              <a:tr h="339841">
                <a:tc gridSpan="2">
                  <a:txBody>
                    <a:bodyPr/>
                    <a:lstStyle/>
                    <a:p>
                      <a:pPr marL="0" marR="0">
                        <a:lnSpc>
                          <a:spcPct val="115000"/>
                        </a:lnSpc>
                        <a:spcBef>
                          <a:spcPts val="0"/>
                        </a:spcBef>
                        <a:spcAft>
                          <a:spcPts val="0"/>
                        </a:spcAft>
                      </a:pPr>
                      <a:r>
                        <a:rPr lang="en-US" sz="500" dirty="0">
                          <a:effectLst/>
                          <a:latin typeface="Arial" panose="020B0604020202020204" pitchFamily="34" charset="0"/>
                          <a:ea typeface="Times New Roman" panose="02020603050405020304" pitchFamily="18" charset="0"/>
                          <a:cs typeface="Times New Roman" panose="02020603050405020304" pitchFamily="18" charset="0"/>
                        </a:rPr>
                        <a:t>KAB / KOTA</a:t>
                      </a:r>
                      <a:endParaRPr lang="en-US"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855911973"/>
                  </a:ext>
                </a:extLst>
              </a:tr>
              <a:tr h="339841">
                <a:tc gridSpan="2">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PROVINSI</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162608190"/>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81549504"/>
                  </a:ext>
                </a:extLst>
              </a:tr>
              <a:tr h="176942">
                <a:tc rowSpan="3">
                  <a:txBody>
                    <a:bodyPr/>
                    <a:lstStyle/>
                    <a:p>
                      <a:pPr marL="0" marR="0" algn="ct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No</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Jenis Pengeluaran / Pembelanjaan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2">
                  <a:txBody>
                    <a:bodyPr/>
                    <a:lstStyle/>
                    <a:p>
                      <a:pPr marL="0" marR="0" algn="ct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Rencana Pembelanjaan (RAB)</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gridSpan="2">
                  <a:txBody>
                    <a:bodyPr/>
                    <a:lstStyle/>
                    <a:p>
                      <a:pPr marL="0" marR="0" algn="ct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Penerimaan             (Rp.)</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gridSpan="2">
                  <a:txBody>
                    <a:bodyPr/>
                    <a:lstStyle/>
                    <a:p>
                      <a:pPr marL="0" marR="0" algn="ct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Pengeluaran              (Rp.)</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gridSpan="2">
                  <a:txBody>
                    <a:bodyPr/>
                    <a:lstStyle/>
                    <a:p>
                      <a:pPr marL="0" marR="0" algn="ct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SALDO</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95643369"/>
                  </a:ext>
                </a:extLst>
              </a:tr>
              <a:tr h="176942">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1795672"/>
                  </a:ext>
                </a:extLst>
              </a:tr>
              <a:tr h="176942">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7390805"/>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1</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Persiapan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3109719"/>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2</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Pondasi</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5965902"/>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3</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Struktur</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5483166"/>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4</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Pasangan Bata</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191955"/>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5</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Finishing</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536050"/>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6</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Penutup Atap</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4660009"/>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7</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Plafond</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97021460"/>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8</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Air Kotor dan Air Bersih</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7753958"/>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9</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Kelistrikan</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8012872"/>
                  </a:ext>
                </a:extLst>
              </a:tr>
              <a:tr h="118540">
                <a:tc>
                  <a:txBody>
                    <a:bodyPr/>
                    <a:lstStyle/>
                    <a:p>
                      <a:pPr marL="0" marR="0" algn="ctr">
                        <a:lnSpc>
                          <a:spcPct val="115000"/>
                        </a:lnSpc>
                        <a:spcBef>
                          <a:spcPts val="0"/>
                        </a:spcBef>
                        <a:spcAft>
                          <a:spcPts val="0"/>
                        </a:spcAft>
                      </a:pPr>
                      <a:r>
                        <a:rPr lang="en-US" sz="500">
                          <a:effectLst/>
                          <a:latin typeface="Arial Narrow" panose="020B0606020202030204" pitchFamily="34" charset="0"/>
                          <a:ea typeface="Times New Roman" panose="02020603050405020304" pitchFamily="18" charset="0"/>
                          <a:cs typeface="Arial" panose="020B0604020202020204" pitchFamily="34" charset="0"/>
                        </a:rPr>
                        <a:t>10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Pekerjaan Tangki Septik</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 </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1847388"/>
                  </a:ext>
                </a:extLst>
              </a:tr>
              <a:tr h="99351">
                <a:tc gridSpan="2">
                  <a:txBody>
                    <a:bodyPr/>
                    <a:lstStyle/>
                    <a:p>
                      <a:pPr marL="0" marR="0" algn="r">
                        <a:lnSpc>
                          <a:spcPct val="115000"/>
                        </a:lnSpc>
                        <a:spcBef>
                          <a:spcPts val="0"/>
                        </a:spcBef>
                        <a:spcAft>
                          <a:spcPts val="0"/>
                        </a:spcAft>
                      </a:pPr>
                      <a:r>
                        <a:rPr lang="en-US" sz="400" b="1">
                          <a:effectLst/>
                          <a:latin typeface="Arial" panose="020B0604020202020204" pitchFamily="34" charset="0"/>
                          <a:ea typeface="Times New Roman" panose="02020603050405020304" pitchFamily="18" charset="0"/>
                          <a:cs typeface="Times New Roman" panose="02020603050405020304" pitchFamily="18" charset="0"/>
                        </a:rPr>
                        <a:t>Jumlah</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3830599"/>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851400532"/>
                  </a:ext>
                </a:extLst>
              </a:tr>
              <a:tr h="18570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4">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…………….20….</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943774"/>
                  </a:ext>
                </a:extLst>
              </a:tr>
              <a:tr h="281646">
                <a:tc gridSpan="2">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Mengetahui/Menyetujui,</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Bendahara,</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08331644"/>
                  </a:ext>
                </a:extLst>
              </a:tr>
              <a:tr h="99351">
                <a:tc gridSpan="2">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Kepala Sekolah,</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24605988"/>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61264248"/>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marL="0" marR="0">
                        <a:lnSpc>
                          <a:spcPct val="115000"/>
                        </a:lnSpc>
                        <a:spcBef>
                          <a:spcPts val="0"/>
                        </a:spcBef>
                        <a:spcAft>
                          <a:spcPts val="0"/>
                        </a:spcAft>
                      </a:pPr>
                      <a:r>
                        <a:rPr lang="en-US" sz="500">
                          <a:effectLst/>
                          <a:latin typeface="Arial" panose="020B0604020202020204" pitchFamily="34" charset="0"/>
                          <a:ea typeface="Times New Roman" panose="02020603050405020304" pitchFamily="18" charset="0"/>
                          <a:cs typeface="Times New Roman" panose="02020603050405020304" pitchFamily="18" charset="0"/>
                        </a:rPr>
                        <a:t>TTD/Stempel</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777391287"/>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106931576"/>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596170240"/>
                  </a:ext>
                </a:extLst>
              </a:tr>
              <a:tr h="99351">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698032114"/>
                  </a:ext>
                </a:extLst>
              </a:tr>
              <a:tr h="185701">
                <a:tc gridSpan="2">
                  <a:txBody>
                    <a:bodyPr/>
                    <a:lstStyle/>
                    <a:p>
                      <a:pPr marL="0" marR="0">
                        <a:lnSpc>
                          <a:spcPct val="115000"/>
                        </a:lnSpc>
                        <a:spcBef>
                          <a:spcPts val="0"/>
                        </a:spcBef>
                        <a:spcAft>
                          <a:spcPts val="0"/>
                        </a:spcAft>
                      </a:pPr>
                      <a:r>
                        <a:rPr lang="en-US" sz="500" b="1" u="sng">
                          <a:effectLst/>
                          <a:latin typeface="Arial" panose="020B0604020202020204" pitchFamily="34" charset="0"/>
                          <a:ea typeface="Times New Roman" panose="02020603050405020304" pitchFamily="18" charset="0"/>
                          <a:cs typeface="Times New Roman" panose="02020603050405020304" pitchFamily="18" charset="0"/>
                        </a:rPr>
                        <a: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4">
                  <a:txBody>
                    <a:bodyPr/>
                    <a:lstStyle/>
                    <a:p>
                      <a:pPr marL="0" marR="0">
                        <a:lnSpc>
                          <a:spcPct val="115000"/>
                        </a:lnSpc>
                        <a:spcBef>
                          <a:spcPts val="0"/>
                        </a:spcBef>
                        <a:spcAft>
                          <a:spcPts val="0"/>
                        </a:spcAft>
                      </a:pPr>
                      <a:r>
                        <a:rPr lang="en-US" sz="500" b="1" u="sng">
                          <a:effectLst/>
                          <a:latin typeface="Arial" panose="020B0604020202020204" pitchFamily="34" charset="0"/>
                          <a:ea typeface="Times New Roman" panose="02020603050405020304" pitchFamily="18" charset="0"/>
                          <a:cs typeface="Times New Roman" panose="02020603050405020304" pitchFamily="18" charset="0"/>
                        </a:rPr>
                        <a:t>………………………..</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1000"/>
                        </a:spcAft>
                      </a:pPr>
                      <a:r>
                        <a:rPr lang="en-US" sz="500">
                          <a:effectLst/>
                          <a:latin typeface="Calibri" panose="020F0502020204030204" pitchFamily="34" charset="0"/>
                          <a:ea typeface="MS Mincho" panose="02020609040205080304" pitchFamily="49" charset="-128"/>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518202831"/>
                  </a:ext>
                </a:extLst>
              </a:tr>
              <a:tr h="99351">
                <a:tc>
                  <a:txBody>
                    <a:bodyPr/>
                    <a:lstStyle/>
                    <a:p>
                      <a:pPr marL="0" marR="0">
                        <a:lnSpc>
                          <a:spcPct val="115000"/>
                        </a:lnSpc>
                        <a:spcBef>
                          <a:spcPts val="0"/>
                        </a:spcBef>
                        <a:spcAft>
                          <a:spcPts val="0"/>
                        </a:spcAft>
                      </a:pPr>
                      <a:r>
                        <a:rPr lang="en-US" sz="400">
                          <a:effectLst/>
                          <a:latin typeface="Arial" panose="020B0604020202020204" pitchFamily="34" charset="0"/>
                          <a:ea typeface="Times New Roman" panose="02020603050405020304" pitchFamily="18" charset="0"/>
                          <a:cs typeface="Times New Roman" panose="02020603050405020304" pitchFamily="18" charset="0"/>
                        </a:rPr>
                        <a:t>Nip.</a:t>
                      </a:r>
                      <a:endParaRPr lang="en-US" sz="500">
                        <a:effectLst/>
                        <a:latin typeface="Calibri" panose="020F0502020204030204" pitchFamily="34" charset="0"/>
                        <a:ea typeface="MS Mincho" panose="02020609040205080304" pitchFamily="49" charset="-128"/>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tc gridSpan="2">
                  <a:txBody>
                    <a:bodyPr/>
                    <a:lstStyle/>
                    <a:p>
                      <a:pPr>
                        <a:lnSpc>
                          <a:spcPct val="115000"/>
                        </a:lnSpc>
                      </a:pPr>
                      <a:endParaRPr lang="en-US" sz="500" dirty="0">
                        <a:effectLst/>
                        <a:latin typeface="Calibri" panose="020F0502020204030204" pitchFamily="34" charset="0"/>
                        <a:cs typeface="Times New Roman" panose="02020603050405020304" pitchFamily="18" charset="0"/>
                      </a:endParaRPr>
                    </a:p>
                  </a:txBody>
                  <a:tcPr marL="31667" marR="31667" marT="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48313547"/>
                  </a:ext>
                </a:extLst>
              </a:tr>
            </a:tbl>
          </a:graphicData>
        </a:graphic>
      </p:graphicFrame>
      <p:sp>
        <p:nvSpPr>
          <p:cNvPr id="18" name="Rectangle 6">
            <a:extLst>
              <a:ext uri="{FF2B5EF4-FFF2-40B4-BE49-F238E27FC236}">
                <a16:creationId xmlns:a16="http://schemas.microsoft.com/office/drawing/2014/main" id="{DE0B8C00-1106-48CD-82FB-18CA62A11C64}"/>
              </a:ext>
            </a:extLst>
          </p:cNvPr>
          <p:cNvSpPr>
            <a:spLocks noChangeArrowheads="1"/>
          </p:cNvSpPr>
          <p:nvPr/>
        </p:nvSpPr>
        <p:spPr bwMode="auto">
          <a:xfrm>
            <a:off x="-2461585" y="1793359"/>
            <a:ext cx="218692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9961130"/>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017CAE-3A68-4433-9C07-A03DC9049312}"/>
              </a:ext>
            </a:extLst>
          </p:cNvPr>
          <p:cNvPicPr>
            <a:picLocks noChangeAspect="1"/>
          </p:cNvPicPr>
          <p:nvPr/>
        </p:nvPicPr>
        <p:blipFill>
          <a:blip r:embed="rId2"/>
          <a:stretch>
            <a:fillRect/>
          </a:stretch>
        </p:blipFill>
        <p:spPr>
          <a:xfrm>
            <a:off x="2152651" y="0"/>
            <a:ext cx="7677149" cy="6858000"/>
          </a:xfrm>
          <a:prstGeom prst="rect">
            <a:avLst/>
          </a:prstGeom>
        </p:spPr>
      </p:pic>
      <p:sp>
        <p:nvSpPr>
          <p:cNvPr id="2" name="Title 1">
            <a:extLst>
              <a:ext uri="{FF2B5EF4-FFF2-40B4-BE49-F238E27FC236}">
                <a16:creationId xmlns:a16="http://schemas.microsoft.com/office/drawing/2014/main" id="{38E0719E-FD51-45DD-BA67-516771846C46}"/>
              </a:ext>
            </a:extLst>
          </p:cNvPr>
          <p:cNvSpPr>
            <a:spLocks noGrp="1"/>
          </p:cNvSpPr>
          <p:nvPr>
            <p:ph type="title"/>
          </p:nvPr>
        </p:nvSpPr>
        <p:spPr>
          <a:xfrm>
            <a:off x="1828800" y="365126"/>
            <a:ext cx="8534400" cy="6492874"/>
          </a:xfrm>
        </p:spPr>
        <p:txBody>
          <a:bodyPr/>
          <a:lstStyle/>
          <a:p>
            <a:r>
              <a:rPr lang="en-US" dirty="0"/>
              <a:t>.</a:t>
            </a:r>
          </a:p>
        </p:txBody>
      </p:sp>
    </p:spTree>
    <p:extLst>
      <p:ext uri="{BB962C8B-B14F-4D97-AF65-F5344CB8AC3E}">
        <p14:creationId xmlns:p14="http://schemas.microsoft.com/office/powerpoint/2010/main" val="1333484211"/>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F7C8-C9D0-45FB-B2B2-4F2EE6330841}"/>
              </a:ext>
            </a:extLst>
          </p:cNvPr>
          <p:cNvSpPr>
            <a:spLocks noGrp="1"/>
          </p:cNvSpPr>
          <p:nvPr>
            <p:ph type="title"/>
          </p:nvPr>
        </p:nvSpPr>
        <p:spPr>
          <a:xfrm>
            <a:off x="2209800" y="956172"/>
            <a:ext cx="8077200" cy="5216028"/>
          </a:xfrm>
        </p:spPr>
        <p:txBody>
          <a:bodyPr/>
          <a:lstStyle/>
          <a:p>
            <a:r>
              <a:rPr lang="en-US" dirty="0"/>
              <a:t>,</a:t>
            </a:r>
          </a:p>
        </p:txBody>
      </p:sp>
      <p:pic>
        <p:nvPicPr>
          <p:cNvPr id="4" name="Picture 3">
            <a:extLst>
              <a:ext uri="{FF2B5EF4-FFF2-40B4-BE49-F238E27FC236}">
                <a16:creationId xmlns:a16="http://schemas.microsoft.com/office/drawing/2014/main" id="{DAA5918F-1EE2-4606-AE73-99A0E5DDB047}"/>
              </a:ext>
            </a:extLst>
          </p:cNvPr>
          <p:cNvPicPr>
            <a:picLocks noChangeAspect="1"/>
          </p:cNvPicPr>
          <p:nvPr/>
        </p:nvPicPr>
        <p:blipFill>
          <a:blip r:embed="rId2"/>
          <a:stretch>
            <a:fillRect/>
          </a:stretch>
        </p:blipFill>
        <p:spPr>
          <a:xfrm>
            <a:off x="2209800" y="587502"/>
            <a:ext cx="7772400" cy="5584698"/>
          </a:xfrm>
          <a:prstGeom prst="rect">
            <a:avLst/>
          </a:prstGeom>
        </p:spPr>
      </p:pic>
    </p:spTree>
    <p:extLst>
      <p:ext uri="{BB962C8B-B14F-4D97-AF65-F5344CB8AC3E}">
        <p14:creationId xmlns:p14="http://schemas.microsoft.com/office/powerpoint/2010/main" val="266268648"/>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l="37669" t="20091" r="33747" b="7425"/>
          <a:stretch/>
        </p:blipFill>
        <p:spPr bwMode="auto">
          <a:xfrm>
            <a:off x="2098598" y="457200"/>
            <a:ext cx="8112203" cy="5715001"/>
          </a:xfrm>
          <a:prstGeom prst="rect">
            <a:avLst/>
          </a:prstGeom>
          <a:ln>
            <a:noFill/>
          </a:ln>
          <a:extLst>
            <a:ext uri="{53640926-AAD7-44D8-BBD7-CCE9431645EC}">
              <a14:shadowObscured xmlns:a14="http://schemas.microsoft.com/office/drawing/2010/main"/>
            </a:ext>
          </a:extLst>
        </p:spPr>
      </p:pic>
      <p:grpSp>
        <p:nvGrpSpPr>
          <p:cNvPr id="5" name="Group 4"/>
          <p:cNvGrpSpPr/>
          <p:nvPr/>
        </p:nvGrpSpPr>
        <p:grpSpPr>
          <a:xfrm>
            <a:off x="1600200" y="6218946"/>
            <a:ext cx="8881418" cy="410455"/>
            <a:chOff x="76200" y="6019800"/>
            <a:chExt cx="8881418" cy="486655"/>
          </a:xfrm>
        </p:grpSpPr>
        <p:sp>
          <p:nvSpPr>
            <p:cNvPr id="6" name="Rectangle 5"/>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7" name="Picture 6"/>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8" name="Group 7"/>
            <p:cNvGrpSpPr/>
            <p:nvPr/>
          </p:nvGrpSpPr>
          <p:grpSpPr>
            <a:xfrm>
              <a:off x="687760" y="6208994"/>
              <a:ext cx="1911855" cy="291931"/>
              <a:chOff x="611560" y="6599550"/>
              <a:chExt cx="1911855" cy="291931"/>
            </a:xfrm>
          </p:grpSpPr>
          <p:sp>
            <p:nvSpPr>
              <p:cNvPr id="18" name="object 8"/>
              <p:cNvSpPr/>
              <p:nvPr/>
            </p:nvSpPr>
            <p:spPr>
              <a:xfrm>
                <a:off x="611560" y="6599550"/>
                <a:ext cx="245138" cy="291931"/>
              </a:xfrm>
              <a:prstGeom prst="rect">
                <a:avLst/>
              </a:prstGeom>
              <a:blipFill>
                <a:blip r:embed="rId4"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9" name="object 10"/>
              <p:cNvSpPr txBox="1"/>
              <p:nvPr/>
            </p:nvSpPr>
            <p:spPr>
              <a:xfrm>
                <a:off x="901163" y="6602232"/>
                <a:ext cx="1622252"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9" name="Group 8"/>
            <p:cNvGrpSpPr/>
            <p:nvPr/>
          </p:nvGrpSpPr>
          <p:grpSpPr>
            <a:xfrm>
              <a:off x="3064024" y="6161709"/>
              <a:ext cx="1426632" cy="291931"/>
              <a:chOff x="2987824" y="6552265"/>
              <a:chExt cx="1426632" cy="291931"/>
            </a:xfrm>
          </p:grpSpPr>
          <p:sp>
            <p:nvSpPr>
              <p:cNvPr id="16" name="object 9"/>
              <p:cNvSpPr/>
              <p:nvPr/>
            </p:nvSpPr>
            <p:spPr>
              <a:xfrm>
                <a:off x="2987824" y="6552265"/>
                <a:ext cx="294175" cy="29193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7" name="object 11"/>
              <p:cNvSpPr txBox="1"/>
              <p:nvPr/>
            </p:nvSpPr>
            <p:spPr>
              <a:xfrm>
                <a:off x="3291838" y="6624864"/>
                <a:ext cx="1122618"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0" name="Group 9"/>
            <p:cNvGrpSpPr/>
            <p:nvPr/>
          </p:nvGrpSpPr>
          <p:grpSpPr>
            <a:xfrm>
              <a:off x="7528520" y="6172563"/>
              <a:ext cx="1429098" cy="291931"/>
              <a:chOff x="5335325" y="6563119"/>
              <a:chExt cx="1429098" cy="291931"/>
            </a:xfrm>
          </p:grpSpPr>
          <p:sp>
            <p:nvSpPr>
              <p:cNvPr id="14" name="object 13"/>
              <p:cNvSpPr/>
              <p:nvPr/>
            </p:nvSpPr>
            <p:spPr>
              <a:xfrm>
                <a:off x="5335325" y="6563119"/>
                <a:ext cx="264178" cy="29193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5" name="object 14"/>
              <p:cNvSpPr txBox="1"/>
              <p:nvPr/>
            </p:nvSpPr>
            <p:spPr>
              <a:xfrm>
                <a:off x="5641360" y="6605068"/>
                <a:ext cx="1123063"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1" name="Group 10"/>
            <p:cNvGrpSpPr/>
            <p:nvPr/>
          </p:nvGrpSpPr>
          <p:grpSpPr>
            <a:xfrm>
              <a:off x="5440288" y="6150855"/>
              <a:ext cx="1012589" cy="293366"/>
              <a:chOff x="4170472" y="6541411"/>
              <a:chExt cx="1012589" cy="293366"/>
            </a:xfrm>
          </p:grpSpPr>
          <p:sp>
            <p:nvSpPr>
              <p:cNvPr id="12" name="object 12"/>
              <p:cNvSpPr/>
              <p:nvPr/>
            </p:nvSpPr>
            <p:spPr>
              <a:xfrm>
                <a:off x="4170472" y="6541411"/>
                <a:ext cx="305960" cy="29193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3" name="object 15"/>
              <p:cNvSpPr txBox="1"/>
              <p:nvPr/>
            </p:nvSpPr>
            <p:spPr>
              <a:xfrm>
                <a:off x="4514656" y="6615828"/>
                <a:ext cx="668405"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3296325216"/>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35231" t="19697" r="33304" b="7031"/>
          <a:stretch/>
        </p:blipFill>
        <p:spPr bwMode="auto">
          <a:xfrm>
            <a:off x="2098598" y="457200"/>
            <a:ext cx="8112203" cy="5715000"/>
          </a:xfrm>
          <a:prstGeom prst="rect">
            <a:avLst/>
          </a:prstGeom>
          <a:ln>
            <a:noFill/>
          </a:ln>
          <a:extLst>
            <a:ext uri="{53640926-AAD7-44D8-BBD7-CCE9431645EC}">
              <a14:shadowObscured xmlns:a14="http://schemas.microsoft.com/office/drawing/2010/main"/>
            </a:ext>
          </a:extLst>
        </p:spPr>
      </p:pic>
      <p:grpSp>
        <p:nvGrpSpPr>
          <p:cNvPr id="6" name="Group 5"/>
          <p:cNvGrpSpPr/>
          <p:nvPr/>
        </p:nvGrpSpPr>
        <p:grpSpPr>
          <a:xfrm>
            <a:off x="1600200" y="6218946"/>
            <a:ext cx="8881418" cy="410455"/>
            <a:chOff x="76200" y="6019800"/>
            <a:chExt cx="8881418" cy="486655"/>
          </a:xfrm>
        </p:grpSpPr>
        <p:sp>
          <p:nvSpPr>
            <p:cNvPr id="7" name="Rectangle 6"/>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8" name="Picture 7"/>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9" name="Group 8"/>
            <p:cNvGrpSpPr/>
            <p:nvPr/>
          </p:nvGrpSpPr>
          <p:grpSpPr>
            <a:xfrm>
              <a:off x="687760" y="6208994"/>
              <a:ext cx="1911855" cy="291931"/>
              <a:chOff x="611560" y="6599550"/>
              <a:chExt cx="1911855" cy="291931"/>
            </a:xfrm>
          </p:grpSpPr>
          <p:sp>
            <p:nvSpPr>
              <p:cNvPr id="19" name="object 8"/>
              <p:cNvSpPr/>
              <p:nvPr/>
            </p:nvSpPr>
            <p:spPr>
              <a:xfrm>
                <a:off x="611560" y="6599550"/>
                <a:ext cx="245138" cy="291931"/>
              </a:xfrm>
              <a:prstGeom prst="rect">
                <a:avLst/>
              </a:prstGeom>
              <a:blipFill>
                <a:blip r:embed="rId4"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0" name="object 10"/>
              <p:cNvSpPr txBox="1"/>
              <p:nvPr/>
            </p:nvSpPr>
            <p:spPr>
              <a:xfrm>
                <a:off x="901163" y="6602232"/>
                <a:ext cx="1622252"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10" name="Group 9"/>
            <p:cNvGrpSpPr/>
            <p:nvPr/>
          </p:nvGrpSpPr>
          <p:grpSpPr>
            <a:xfrm>
              <a:off x="3064024" y="6161709"/>
              <a:ext cx="1426632" cy="291931"/>
              <a:chOff x="2987824" y="6552265"/>
              <a:chExt cx="1426632" cy="291931"/>
            </a:xfrm>
          </p:grpSpPr>
          <p:sp>
            <p:nvSpPr>
              <p:cNvPr id="17" name="object 9"/>
              <p:cNvSpPr/>
              <p:nvPr/>
            </p:nvSpPr>
            <p:spPr>
              <a:xfrm>
                <a:off x="2987824" y="6552265"/>
                <a:ext cx="294175" cy="29193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8" name="object 11"/>
              <p:cNvSpPr txBox="1"/>
              <p:nvPr/>
            </p:nvSpPr>
            <p:spPr>
              <a:xfrm>
                <a:off x="3291838" y="6624864"/>
                <a:ext cx="1122618"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1" name="Group 10"/>
            <p:cNvGrpSpPr/>
            <p:nvPr/>
          </p:nvGrpSpPr>
          <p:grpSpPr>
            <a:xfrm>
              <a:off x="7528520" y="6172563"/>
              <a:ext cx="1429098" cy="291931"/>
              <a:chOff x="5335325" y="6563119"/>
              <a:chExt cx="1429098" cy="291931"/>
            </a:xfrm>
          </p:grpSpPr>
          <p:sp>
            <p:nvSpPr>
              <p:cNvPr id="15" name="object 13"/>
              <p:cNvSpPr/>
              <p:nvPr/>
            </p:nvSpPr>
            <p:spPr>
              <a:xfrm>
                <a:off x="5335325" y="6563119"/>
                <a:ext cx="264178" cy="29193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6" name="object 14"/>
              <p:cNvSpPr txBox="1"/>
              <p:nvPr/>
            </p:nvSpPr>
            <p:spPr>
              <a:xfrm>
                <a:off x="5641360" y="6605068"/>
                <a:ext cx="1123063"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2" name="Group 11"/>
            <p:cNvGrpSpPr/>
            <p:nvPr/>
          </p:nvGrpSpPr>
          <p:grpSpPr>
            <a:xfrm>
              <a:off x="5440288" y="6150855"/>
              <a:ext cx="1012589" cy="293366"/>
              <a:chOff x="4170472" y="6541411"/>
              <a:chExt cx="1012589" cy="293366"/>
            </a:xfrm>
          </p:grpSpPr>
          <p:sp>
            <p:nvSpPr>
              <p:cNvPr id="13" name="object 12"/>
              <p:cNvSpPr/>
              <p:nvPr/>
            </p:nvSpPr>
            <p:spPr>
              <a:xfrm>
                <a:off x="4170472" y="6541411"/>
                <a:ext cx="305960" cy="29193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4" name="object 15"/>
              <p:cNvSpPr txBox="1"/>
              <p:nvPr/>
            </p:nvSpPr>
            <p:spPr>
              <a:xfrm>
                <a:off x="4514656" y="6615828"/>
                <a:ext cx="668405"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722861376"/>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84317" y="362881"/>
            <a:ext cx="3048000" cy="1999320"/>
          </a:xfrm>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defRPr/>
            </a:pPr>
            <a:r>
              <a:rPr lang="en-US" b="1" kern="0">
                <a:ln>
                  <a:solidFill>
                    <a:schemeClr val="bg1"/>
                  </a:solidFill>
                </a:ln>
                <a:solidFill>
                  <a:srgbClr val="002060"/>
                </a:solidFill>
                <a:latin typeface="Berlin Sans FB" panose="020E0602020502020306" pitchFamily="34" charset="0"/>
              </a:rPr>
              <a:t>LAPORAN LENGKAP</a:t>
            </a:r>
            <a:endParaRPr lang="en-US" b="1" dirty="0">
              <a:ln>
                <a:solidFill>
                  <a:schemeClr val="bg1"/>
                </a:solidFill>
              </a:ln>
              <a:solidFill>
                <a:srgbClr val="002060"/>
              </a:solidFill>
              <a:latin typeface="Berlin Sans FB" panose="020E0602020502020306" pitchFamily="34" charset="0"/>
            </a:endParaRPr>
          </a:p>
        </p:txBody>
      </p:sp>
      <p:sp>
        <p:nvSpPr>
          <p:cNvPr id="6" name="Rectangle 5"/>
          <p:cNvSpPr/>
          <p:nvPr/>
        </p:nvSpPr>
        <p:spPr>
          <a:xfrm>
            <a:off x="1684317" y="3135965"/>
            <a:ext cx="4188566" cy="400110"/>
          </a:xfrm>
          <a:prstGeom prst="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s-ES" sz="2000" b="1" dirty="0">
                <a:solidFill>
                  <a:srgbClr val="002060"/>
                </a:solidFill>
                <a:ea typeface="Times New Roman" pitchFamily="18" charset="0"/>
                <a:cs typeface="Calibri" pitchFamily="34" charset="0"/>
              </a:rPr>
              <a:t>DOKUMEN PENGGUNAAN DANA</a:t>
            </a:r>
          </a:p>
        </p:txBody>
      </p:sp>
      <p:sp>
        <p:nvSpPr>
          <p:cNvPr id="7" name="Rectangle 6"/>
          <p:cNvSpPr/>
          <p:nvPr/>
        </p:nvSpPr>
        <p:spPr>
          <a:xfrm>
            <a:off x="5486400" y="171390"/>
            <a:ext cx="5029200" cy="400110"/>
          </a:xfrm>
          <a:prstGeom prst="rect">
            <a:avLst/>
          </a:prstGeom>
          <a:solidFill>
            <a:srgbClr val="CCCCFF"/>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2000" b="1">
                <a:solidFill>
                  <a:srgbClr val="002060"/>
                </a:solidFill>
                <a:ea typeface="Times New Roman" pitchFamily="18" charset="0"/>
                <a:cs typeface="Calibri" pitchFamily="34" charset="0"/>
              </a:rPr>
              <a:t>DOKUMEN TEKNIS</a:t>
            </a:r>
            <a:endParaRPr lang="es-ES" sz="2000" b="1" dirty="0">
              <a:solidFill>
                <a:srgbClr val="002060"/>
              </a:solidFill>
              <a:ea typeface="Times New Roman" pitchFamily="18" charset="0"/>
              <a:cs typeface="Calibri" pitchFamily="34" charset="0"/>
            </a:endParaRPr>
          </a:p>
        </p:txBody>
      </p:sp>
      <p:sp>
        <p:nvSpPr>
          <p:cNvPr id="13" name="Rectangle 12"/>
          <p:cNvSpPr/>
          <p:nvPr/>
        </p:nvSpPr>
        <p:spPr>
          <a:xfrm>
            <a:off x="1684317" y="3547050"/>
            <a:ext cx="4192524" cy="3693319"/>
          </a:xfrm>
          <a:prstGeom prst="rect">
            <a:avLst/>
          </a:prstGeom>
          <a:solidFill>
            <a:srgbClr val="CCFFFF"/>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 typeface="Wingdings" pitchFamily="2" charset="2"/>
              <a:buChar char="§"/>
            </a:pPr>
            <a:r>
              <a:rPr lang="en-US" dirty="0" err="1">
                <a:solidFill>
                  <a:srgbClr val="002060"/>
                </a:solidFill>
              </a:rPr>
              <a:t>Pertanggungjawaban</a:t>
            </a:r>
            <a:r>
              <a:rPr lang="en-US" dirty="0">
                <a:solidFill>
                  <a:srgbClr val="002060"/>
                </a:solidFill>
              </a:rPr>
              <a:t> </a:t>
            </a:r>
            <a:r>
              <a:rPr lang="en-US" dirty="0" err="1">
                <a:solidFill>
                  <a:srgbClr val="002060"/>
                </a:solidFill>
              </a:rPr>
              <a:t>keuangan</a:t>
            </a:r>
            <a:r>
              <a:rPr lang="en-US" dirty="0">
                <a:solidFill>
                  <a:srgbClr val="002060"/>
                </a:solidFill>
              </a:rPr>
              <a:t> </a:t>
            </a:r>
            <a:r>
              <a:rPr lang="en-US" dirty="0" err="1">
                <a:solidFill>
                  <a:srgbClr val="002060"/>
                </a:solidFill>
              </a:rPr>
              <a:t>berikut</a:t>
            </a:r>
            <a:r>
              <a:rPr lang="en-US" dirty="0">
                <a:solidFill>
                  <a:srgbClr val="002060"/>
                </a:solidFill>
              </a:rPr>
              <a:t> </a:t>
            </a:r>
            <a:r>
              <a:rPr lang="en-US" dirty="0" err="1">
                <a:solidFill>
                  <a:srgbClr val="002060"/>
                </a:solidFill>
              </a:rPr>
              <a:t>semua</a:t>
            </a:r>
            <a:r>
              <a:rPr lang="en-US" dirty="0">
                <a:solidFill>
                  <a:srgbClr val="002060"/>
                </a:solidFill>
              </a:rPr>
              <a:t> </a:t>
            </a:r>
            <a:r>
              <a:rPr lang="en-US" err="1">
                <a:solidFill>
                  <a:srgbClr val="002060"/>
                </a:solidFill>
              </a:rPr>
              <a:t>bukti-bukti</a:t>
            </a:r>
            <a:r>
              <a:rPr lang="en-US">
                <a:solidFill>
                  <a:srgbClr val="002060"/>
                </a:solidFill>
              </a:rPr>
              <a:t> transaksi (kwitansi, nota, dan lain sebagainya)</a:t>
            </a:r>
            <a:endParaRPr lang="en-US" dirty="0">
              <a:solidFill>
                <a:srgbClr val="002060"/>
              </a:solidFill>
            </a:endParaRPr>
          </a:p>
          <a:p>
            <a:pPr marL="285750" indent="-285750">
              <a:buFont typeface="Wingdings" pitchFamily="2" charset="2"/>
              <a:buChar char="§"/>
            </a:pPr>
            <a:r>
              <a:rPr lang="en-US" dirty="0">
                <a:solidFill>
                  <a:srgbClr val="002060"/>
                </a:solidFill>
              </a:rPr>
              <a:t>RAB  (</a:t>
            </a:r>
            <a:r>
              <a:rPr lang="en-US" dirty="0" err="1">
                <a:solidFill>
                  <a:srgbClr val="002060"/>
                </a:solidFill>
              </a:rPr>
              <a:t>analisa</a:t>
            </a:r>
            <a:r>
              <a:rPr lang="en-US" dirty="0">
                <a:solidFill>
                  <a:srgbClr val="002060"/>
                </a:solidFill>
              </a:rPr>
              <a:t> </a:t>
            </a:r>
            <a:r>
              <a:rPr lang="en-US" dirty="0" err="1">
                <a:solidFill>
                  <a:srgbClr val="002060"/>
                </a:solidFill>
              </a:rPr>
              <a:t>harga</a:t>
            </a:r>
            <a:r>
              <a:rPr lang="en-US" dirty="0">
                <a:solidFill>
                  <a:srgbClr val="002060"/>
                </a:solidFill>
              </a:rPr>
              <a:t>, </a:t>
            </a:r>
            <a:r>
              <a:rPr lang="en-US" dirty="0" err="1">
                <a:solidFill>
                  <a:srgbClr val="002060"/>
                </a:solidFill>
              </a:rPr>
              <a:t>daftar</a:t>
            </a:r>
            <a:r>
              <a:rPr lang="en-US" dirty="0">
                <a:solidFill>
                  <a:srgbClr val="002060"/>
                </a:solidFill>
              </a:rPr>
              <a:t> </a:t>
            </a:r>
            <a:r>
              <a:rPr lang="en-US" dirty="0" err="1">
                <a:solidFill>
                  <a:srgbClr val="002060"/>
                </a:solidFill>
              </a:rPr>
              <a:t>harga</a:t>
            </a:r>
            <a:r>
              <a:rPr lang="en-US" dirty="0">
                <a:solidFill>
                  <a:srgbClr val="002060"/>
                </a:solidFill>
              </a:rPr>
              <a:t>, </a:t>
            </a:r>
            <a:r>
              <a:rPr lang="en-US" dirty="0" err="1">
                <a:solidFill>
                  <a:srgbClr val="002060"/>
                </a:solidFill>
              </a:rPr>
              <a:t>dll</a:t>
            </a:r>
            <a:r>
              <a:rPr lang="en-US" dirty="0">
                <a:solidFill>
                  <a:srgbClr val="002060"/>
                </a:solidFill>
              </a:rPr>
              <a:t>)</a:t>
            </a:r>
          </a:p>
          <a:p>
            <a:pPr marL="285750" indent="-285750">
              <a:buFont typeface="Wingdings" pitchFamily="2" charset="2"/>
              <a:buChar char="§"/>
            </a:pPr>
            <a:r>
              <a:rPr lang="en-US" dirty="0" err="1">
                <a:solidFill>
                  <a:srgbClr val="002060"/>
                </a:solidFill>
              </a:rPr>
              <a:t>Setoran</a:t>
            </a:r>
            <a:r>
              <a:rPr lang="en-US" dirty="0">
                <a:solidFill>
                  <a:srgbClr val="002060"/>
                </a:solidFill>
              </a:rPr>
              <a:t> </a:t>
            </a:r>
            <a:r>
              <a:rPr lang="en-US" dirty="0" err="1">
                <a:solidFill>
                  <a:srgbClr val="002060"/>
                </a:solidFill>
              </a:rPr>
              <a:t>pajak</a:t>
            </a:r>
            <a:r>
              <a:rPr lang="en-US" dirty="0">
                <a:solidFill>
                  <a:srgbClr val="002060"/>
                </a:solidFill>
              </a:rPr>
              <a:t> </a:t>
            </a:r>
            <a:r>
              <a:rPr lang="en-US" dirty="0" err="1">
                <a:solidFill>
                  <a:srgbClr val="002060"/>
                </a:solidFill>
              </a:rPr>
              <a:t>berikut</a:t>
            </a:r>
            <a:r>
              <a:rPr lang="en-US" dirty="0">
                <a:solidFill>
                  <a:srgbClr val="002060"/>
                </a:solidFill>
              </a:rPr>
              <a:t> </a:t>
            </a:r>
            <a:r>
              <a:rPr lang="en-US" dirty="0" err="1">
                <a:solidFill>
                  <a:srgbClr val="002060"/>
                </a:solidFill>
              </a:rPr>
              <a:t>bukti</a:t>
            </a:r>
            <a:r>
              <a:rPr lang="en-US" dirty="0">
                <a:solidFill>
                  <a:srgbClr val="002060"/>
                </a:solidFill>
              </a:rPr>
              <a:t> </a:t>
            </a:r>
            <a:r>
              <a:rPr lang="en-US" dirty="0" err="1">
                <a:solidFill>
                  <a:srgbClr val="002060"/>
                </a:solidFill>
              </a:rPr>
              <a:t>setor</a:t>
            </a:r>
            <a:r>
              <a:rPr lang="en-US" dirty="0">
                <a:solidFill>
                  <a:srgbClr val="002060"/>
                </a:solidFill>
              </a:rPr>
              <a:t> </a:t>
            </a:r>
            <a:r>
              <a:rPr lang="en-US" dirty="0" err="1">
                <a:solidFill>
                  <a:srgbClr val="002060"/>
                </a:solidFill>
              </a:rPr>
              <a:t>pajak</a:t>
            </a:r>
            <a:r>
              <a:rPr lang="en-US">
                <a:solidFill>
                  <a:srgbClr val="002060"/>
                </a:solidFill>
              </a:rPr>
              <a:t>) </a:t>
            </a:r>
          </a:p>
          <a:p>
            <a:pPr marL="285750" indent="-285750">
              <a:buFont typeface="Wingdings" pitchFamily="2" charset="2"/>
              <a:buChar char="§"/>
            </a:pPr>
            <a:r>
              <a:rPr lang="en-US">
                <a:solidFill>
                  <a:srgbClr val="002060"/>
                </a:solidFill>
              </a:rPr>
              <a:t>Rekapitulasi </a:t>
            </a:r>
            <a:r>
              <a:rPr lang="en-US" dirty="0" err="1">
                <a:solidFill>
                  <a:srgbClr val="002060"/>
                </a:solidFill>
              </a:rPr>
              <a:t>pembayaran</a:t>
            </a:r>
            <a:r>
              <a:rPr lang="en-US" dirty="0">
                <a:solidFill>
                  <a:srgbClr val="002060"/>
                </a:solidFill>
              </a:rPr>
              <a:t> </a:t>
            </a:r>
            <a:r>
              <a:rPr lang="en-US" dirty="0" err="1">
                <a:solidFill>
                  <a:srgbClr val="002060"/>
                </a:solidFill>
              </a:rPr>
              <a:t>pajak</a:t>
            </a:r>
            <a:r>
              <a:rPr lang="en-US" dirty="0">
                <a:solidFill>
                  <a:srgbClr val="002060"/>
                </a:solidFill>
              </a:rPr>
              <a:t> </a:t>
            </a:r>
            <a:r>
              <a:rPr lang="en-US" dirty="0" err="1">
                <a:solidFill>
                  <a:srgbClr val="002060"/>
                </a:solidFill>
              </a:rPr>
              <a:t>dilengkapi</a:t>
            </a:r>
            <a:r>
              <a:rPr lang="en-US" dirty="0">
                <a:solidFill>
                  <a:srgbClr val="002060"/>
                </a:solidFill>
              </a:rPr>
              <a:t> </a:t>
            </a:r>
            <a:r>
              <a:rPr lang="en-US" dirty="0" err="1">
                <a:solidFill>
                  <a:srgbClr val="002060"/>
                </a:solidFill>
              </a:rPr>
              <a:t>fotokopi</a:t>
            </a:r>
            <a:r>
              <a:rPr lang="en-US" dirty="0">
                <a:solidFill>
                  <a:srgbClr val="002060"/>
                </a:solidFill>
              </a:rPr>
              <a:t> </a:t>
            </a:r>
            <a:r>
              <a:rPr lang="en-US" dirty="0" err="1">
                <a:solidFill>
                  <a:srgbClr val="002060"/>
                </a:solidFill>
              </a:rPr>
              <a:t>bukti</a:t>
            </a:r>
            <a:r>
              <a:rPr lang="en-US" dirty="0">
                <a:solidFill>
                  <a:srgbClr val="002060"/>
                </a:solidFill>
              </a:rPr>
              <a:t> </a:t>
            </a:r>
            <a:r>
              <a:rPr lang="en-US" dirty="0" err="1">
                <a:solidFill>
                  <a:srgbClr val="002060"/>
                </a:solidFill>
              </a:rPr>
              <a:t>setor</a:t>
            </a:r>
            <a:r>
              <a:rPr lang="en-US" dirty="0">
                <a:solidFill>
                  <a:srgbClr val="002060"/>
                </a:solidFill>
              </a:rPr>
              <a:t> </a:t>
            </a:r>
            <a:endParaRPr lang="id-ID" dirty="0">
              <a:solidFill>
                <a:srgbClr val="002060"/>
              </a:solidFill>
            </a:endParaRPr>
          </a:p>
          <a:p>
            <a:pPr marL="285750" indent="-285750">
              <a:buFont typeface="Wingdings" pitchFamily="2" charset="2"/>
              <a:buChar char="§"/>
            </a:pPr>
            <a:r>
              <a:rPr lang="en-US" dirty="0" err="1">
                <a:solidFill>
                  <a:srgbClr val="002060"/>
                </a:solidFill>
              </a:rPr>
              <a:t>Berita</a:t>
            </a:r>
            <a:r>
              <a:rPr lang="en-US" dirty="0">
                <a:solidFill>
                  <a:srgbClr val="002060"/>
                </a:solidFill>
              </a:rPr>
              <a:t> Acara </a:t>
            </a:r>
            <a:r>
              <a:rPr lang="en-US" dirty="0" err="1">
                <a:solidFill>
                  <a:srgbClr val="002060"/>
                </a:solidFill>
              </a:rPr>
              <a:t>Penutupan</a:t>
            </a:r>
            <a:r>
              <a:rPr lang="en-US" dirty="0">
                <a:solidFill>
                  <a:srgbClr val="002060"/>
                </a:solidFill>
              </a:rPr>
              <a:t> </a:t>
            </a:r>
            <a:r>
              <a:rPr lang="en-US" dirty="0" err="1">
                <a:solidFill>
                  <a:srgbClr val="002060"/>
                </a:solidFill>
              </a:rPr>
              <a:t>Kas</a:t>
            </a:r>
            <a:r>
              <a:rPr lang="en-US" dirty="0">
                <a:solidFill>
                  <a:srgbClr val="002060"/>
                </a:solidFill>
              </a:rPr>
              <a:t> </a:t>
            </a:r>
            <a:r>
              <a:rPr lang="en-US" dirty="0" err="1">
                <a:solidFill>
                  <a:srgbClr val="002060"/>
                </a:solidFill>
              </a:rPr>
              <a:t>lengkap</a:t>
            </a:r>
            <a:r>
              <a:rPr lang="en-US" dirty="0">
                <a:solidFill>
                  <a:srgbClr val="002060"/>
                </a:solidFill>
              </a:rPr>
              <a:t>.</a:t>
            </a:r>
          </a:p>
          <a:p>
            <a:pPr marL="285750" indent="-285750">
              <a:buFont typeface="Wingdings" pitchFamily="2" charset="2"/>
              <a:buChar char="§"/>
            </a:pPr>
            <a:r>
              <a:rPr lang="en-US" dirty="0">
                <a:solidFill>
                  <a:srgbClr val="002060"/>
                </a:solidFill>
              </a:rPr>
              <a:t>Data </a:t>
            </a:r>
            <a:r>
              <a:rPr lang="en-US" dirty="0" err="1">
                <a:solidFill>
                  <a:srgbClr val="002060"/>
                </a:solidFill>
              </a:rPr>
              <a:t>pendukung</a:t>
            </a:r>
            <a:r>
              <a:rPr lang="en-US" dirty="0">
                <a:solidFill>
                  <a:srgbClr val="002060"/>
                </a:solidFill>
              </a:rPr>
              <a:t> </a:t>
            </a:r>
            <a:r>
              <a:rPr lang="en-US" err="1">
                <a:solidFill>
                  <a:srgbClr val="002060"/>
                </a:solidFill>
              </a:rPr>
              <a:t>lainnya</a:t>
            </a:r>
            <a:r>
              <a:rPr lang="en-US">
                <a:solidFill>
                  <a:srgbClr val="002060"/>
                </a:solidFill>
              </a:rPr>
              <a:t> </a:t>
            </a:r>
          </a:p>
        </p:txBody>
      </p:sp>
      <p:sp>
        <p:nvSpPr>
          <p:cNvPr id="14" name="Rectangle 13"/>
          <p:cNvSpPr/>
          <p:nvPr/>
        </p:nvSpPr>
        <p:spPr>
          <a:xfrm>
            <a:off x="5486400" y="548740"/>
            <a:ext cx="5029200" cy="269304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buFont typeface="Wingdings" pitchFamily="2" charset="2"/>
              <a:buChar char="§"/>
            </a:pPr>
            <a:r>
              <a:rPr lang="en-US" sz="1300" dirty="0" err="1">
                <a:solidFill>
                  <a:srgbClr val="002060"/>
                </a:solidFill>
              </a:rPr>
              <a:t>Dokumen</a:t>
            </a:r>
            <a:r>
              <a:rPr lang="en-US" sz="1300" dirty="0">
                <a:solidFill>
                  <a:srgbClr val="002060"/>
                </a:solidFill>
              </a:rPr>
              <a:t> </a:t>
            </a:r>
            <a:r>
              <a:rPr lang="en-US" sz="1300" dirty="0" err="1">
                <a:solidFill>
                  <a:srgbClr val="002060"/>
                </a:solidFill>
              </a:rPr>
              <a:t>Perencanaan</a:t>
            </a:r>
            <a:r>
              <a:rPr lang="en-US" sz="1300" dirty="0">
                <a:solidFill>
                  <a:srgbClr val="002060"/>
                </a:solidFill>
              </a:rPr>
              <a:t>, (</a:t>
            </a:r>
            <a:r>
              <a:rPr lang="en-US" sz="1300" dirty="0" err="1">
                <a:solidFill>
                  <a:srgbClr val="002060"/>
                </a:solidFill>
              </a:rPr>
              <a:t>rencana</a:t>
            </a:r>
            <a:r>
              <a:rPr lang="en-US" sz="1300" dirty="0">
                <a:solidFill>
                  <a:srgbClr val="002060"/>
                </a:solidFill>
              </a:rPr>
              <a:t> </a:t>
            </a:r>
            <a:r>
              <a:rPr lang="en-US" sz="1300" dirty="0" err="1">
                <a:solidFill>
                  <a:srgbClr val="002060"/>
                </a:solidFill>
              </a:rPr>
              <a:t>kerja</a:t>
            </a:r>
            <a:r>
              <a:rPr lang="en-US" sz="1300" dirty="0">
                <a:solidFill>
                  <a:srgbClr val="002060"/>
                </a:solidFill>
              </a:rPr>
              <a:t> </a:t>
            </a:r>
            <a:r>
              <a:rPr lang="en-US" sz="1300" dirty="0" err="1">
                <a:solidFill>
                  <a:srgbClr val="002060"/>
                </a:solidFill>
              </a:rPr>
              <a:t>dilengkapi</a:t>
            </a:r>
            <a:r>
              <a:rPr lang="en-US" sz="1300" dirty="0">
                <a:solidFill>
                  <a:srgbClr val="002060"/>
                </a:solidFill>
              </a:rPr>
              <a:t> </a:t>
            </a:r>
            <a:r>
              <a:rPr lang="en-US" sz="1300" dirty="0" err="1">
                <a:solidFill>
                  <a:srgbClr val="002060"/>
                </a:solidFill>
              </a:rPr>
              <a:t>s</a:t>
            </a:r>
            <a:r>
              <a:rPr lang="en-US" sz="1300" i="1" dirty="0" err="1">
                <a:solidFill>
                  <a:srgbClr val="002060"/>
                </a:solidFill>
              </a:rPr>
              <a:t>cedule</a:t>
            </a:r>
            <a:r>
              <a:rPr lang="en-US" sz="1300" dirty="0">
                <a:solidFill>
                  <a:srgbClr val="002060"/>
                </a:solidFill>
              </a:rPr>
              <a:t>  </a:t>
            </a:r>
            <a:r>
              <a:rPr lang="en-US" sz="1300" dirty="0" err="1">
                <a:solidFill>
                  <a:srgbClr val="002060"/>
                </a:solidFill>
              </a:rPr>
              <a:t>pelaksanaan</a:t>
            </a:r>
            <a:r>
              <a:rPr lang="en-US" sz="1300" dirty="0">
                <a:solidFill>
                  <a:srgbClr val="002060"/>
                </a:solidFill>
              </a:rPr>
              <a:t>, </a:t>
            </a:r>
            <a:r>
              <a:rPr lang="en-US" sz="1300" dirty="0" err="1">
                <a:solidFill>
                  <a:srgbClr val="002060"/>
                </a:solidFill>
              </a:rPr>
              <a:t>strategi</a:t>
            </a:r>
            <a:r>
              <a:rPr lang="en-US" sz="1300" dirty="0">
                <a:solidFill>
                  <a:srgbClr val="002060"/>
                </a:solidFill>
              </a:rPr>
              <a:t> </a:t>
            </a:r>
            <a:r>
              <a:rPr lang="en-US" sz="1300" dirty="0" err="1">
                <a:solidFill>
                  <a:srgbClr val="002060"/>
                </a:solidFill>
              </a:rPr>
              <a:t>kerja</a:t>
            </a:r>
            <a:r>
              <a:rPr lang="en-US" sz="1300" dirty="0">
                <a:solidFill>
                  <a:srgbClr val="002060"/>
                </a:solidFill>
              </a:rPr>
              <a:t>, </a:t>
            </a:r>
            <a:r>
              <a:rPr lang="en-US" sz="1300" dirty="0" err="1">
                <a:solidFill>
                  <a:srgbClr val="002060"/>
                </a:solidFill>
              </a:rPr>
              <a:t>dsb</a:t>
            </a:r>
            <a:r>
              <a:rPr lang="en-US" sz="1300" dirty="0">
                <a:solidFill>
                  <a:srgbClr val="002060"/>
                </a:solidFill>
              </a:rPr>
              <a:t>)</a:t>
            </a:r>
          </a:p>
          <a:p>
            <a:pPr marL="285750" indent="-285750">
              <a:buFont typeface="Wingdings" pitchFamily="2" charset="2"/>
              <a:buChar char="§"/>
            </a:pPr>
            <a:r>
              <a:rPr lang="en-US" sz="1300" dirty="0" err="1">
                <a:solidFill>
                  <a:srgbClr val="002060"/>
                </a:solidFill>
              </a:rPr>
              <a:t>Dokumen</a:t>
            </a:r>
            <a:r>
              <a:rPr lang="en-US" sz="1300" dirty="0">
                <a:solidFill>
                  <a:srgbClr val="002060"/>
                </a:solidFill>
              </a:rPr>
              <a:t> </a:t>
            </a:r>
            <a:r>
              <a:rPr lang="en-US" sz="1300" dirty="0" err="1">
                <a:solidFill>
                  <a:srgbClr val="002060"/>
                </a:solidFill>
              </a:rPr>
              <a:t>Pelaksanaan</a:t>
            </a:r>
            <a:r>
              <a:rPr lang="en-US" sz="1300" dirty="0">
                <a:solidFill>
                  <a:srgbClr val="002060"/>
                </a:solidFill>
              </a:rPr>
              <a:t> (proses </a:t>
            </a:r>
            <a:r>
              <a:rPr lang="en-US" sz="1300" dirty="0" err="1">
                <a:solidFill>
                  <a:srgbClr val="002060"/>
                </a:solidFill>
              </a:rPr>
              <a:t>pelaksanaan</a:t>
            </a:r>
            <a:r>
              <a:rPr lang="en-US" sz="1300" dirty="0">
                <a:solidFill>
                  <a:srgbClr val="002060"/>
                </a:solidFill>
              </a:rPr>
              <a:t> </a:t>
            </a:r>
            <a:r>
              <a:rPr lang="en-US" sz="1300" dirty="0" err="1">
                <a:solidFill>
                  <a:srgbClr val="002060"/>
                </a:solidFill>
              </a:rPr>
              <a:t>pekerjaan</a:t>
            </a:r>
            <a:r>
              <a:rPr lang="en-US" sz="1300" dirty="0">
                <a:solidFill>
                  <a:srgbClr val="002060"/>
                </a:solidFill>
              </a:rPr>
              <a:t> </a:t>
            </a:r>
            <a:r>
              <a:rPr lang="en-US" sz="1300" dirty="0" err="1">
                <a:solidFill>
                  <a:srgbClr val="002060"/>
                </a:solidFill>
              </a:rPr>
              <a:t>sampai</a:t>
            </a:r>
            <a:r>
              <a:rPr lang="en-US" sz="1300" dirty="0">
                <a:solidFill>
                  <a:srgbClr val="002060"/>
                </a:solidFill>
              </a:rPr>
              <a:t> </a:t>
            </a:r>
            <a:r>
              <a:rPr lang="en-US" sz="1300" dirty="0" err="1">
                <a:solidFill>
                  <a:srgbClr val="002060"/>
                </a:solidFill>
              </a:rPr>
              <a:t>dengan</a:t>
            </a:r>
            <a:r>
              <a:rPr lang="en-US" sz="1300" dirty="0">
                <a:solidFill>
                  <a:srgbClr val="002060"/>
                </a:solidFill>
              </a:rPr>
              <a:t> </a:t>
            </a:r>
            <a:r>
              <a:rPr lang="en-US" sz="1300" dirty="0" err="1">
                <a:solidFill>
                  <a:srgbClr val="002060"/>
                </a:solidFill>
              </a:rPr>
              <a:t>hasil</a:t>
            </a:r>
            <a:r>
              <a:rPr lang="en-US" sz="1300" dirty="0">
                <a:solidFill>
                  <a:srgbClr val="002060"/>
                </a:solidFill>
              </a:rPr>
              <a:t> </a:t>
            </a:r>
            <a:r>
              <a:rPr lang="en-US" sz="1300" dirty="0" err="1">
                <a:solidFill>
                  <a:srgbClr val="002060"/>
                </a:solidFill>
              </a:rPr>
              <a:t>pekerjaan</a:t>
            </a:r>
            <a:r>
              <a:rPr lang="en-US" sz="1300" dirty="0">
                <a:solidFill>
                  <a:srgbClr val="002060"/>
                </a:solidFill>
              </a:rPr>
              <a:t>) </a:t>
            </a:r>
          </a:p>
          <a:p>
            <a:pPr marL="285750" indent="-285750">
              <a:buFont typeface="Wingdings" pitchFamily="2" charset="2"/>
              <a:buChar char="§"/>
            </a:pPr>
            <a:r>
              <a:rPr lang="en-US" sz="1300" dirty="0" err="1">
                <a:solidFill>
                  <a:srgbClr val="002060"/>
                </a:solidFill>
              </a:rPr>
              <a:t>Hasil</a:t>
            </a:r>
            <a:r>
              <a:rPr lang="en-US" sz="1300" dirty="0">
                <a:solidFill>
                  <a:srgbClr val="002060"/>
                </a:solidFill>
              </a:rPr>
              <a:t> </a:t>
            </a:r>
            <a:r>
              <a:rPr lang="en-US" sz="1300" dirty="0" err="1">
                <a:solidFill>
                  <a:srgbClr val="002060"/>
                </a:solidFill>
              </a:rPr>
              <a:t>pelaksanaan</a:t>
            </a:r>
            <a:r>
              <a:rPr lang="en-US" sz="1300" dirty="0">
                <a:solidFill>
                  <a:srgbClr val="002060"/>
                </a:solidFill>
              </a:rPr>
              <a:t> (</a:t>
            </a:r>
            <a:r>
              <a:rPr lang="en-US" sz="1300" dirty="0" err="1">
                <a:solidFill>
                  <a:srgbClr val="002060"/>
                </a:solidFill>
              </a:rPr>
              <a:t>realisasi</a:t>
            </a:r>
            <a:r>
              <a:rPr lang="en-US" sz="1300" dirty="0">
                <a:solidFill>
                  <a:srgbClr val="002060"/>
                </a:solidFill>
              </a:rPr>
              <a:t> </a:t>
            </a:r>
            <a:r>
              <a:rPr lang="en-US" sz="1300" dirty="0" err="1">
                <a:solidFill>
                  <a:srgbClr val="002060"/>
                </a:solidFill>
              </a:rPr>
              <a:t>pelaksanaan</a:t>
            </a:r>
            <a:r>
              <a:rPr lang="en-US" sz="1300" dirty="0">
                <a:solidFill>
                  <a:srgbClr val="002060"/>
                </a:solidFill>
              </a:rPr>
              <a:t> </a:t>
            </a:r>
            <a:r>
              <a:rPr lang="en-US" sz="1300" dirty="0" err="1">
                <a:solidFill>
                  <a:srgbClr val="002060"/>
                </a:solidFill>
              </a:rPr>
              <a:t>pembangunan</a:t>
            </a:r>
            <a:r>
              <a:rPr lang="en-US" sz="1300" dirty="0">
                <a:solidFill>
                  <a:srgbClr val="002060"/>
                </a:solidFill>
              </a:rPr>
              <a:t> </a:t>
            </a:r>
            <a:r>
              <a:rPr lang="en-US" sz="1300" dirty="0" err="1">
                <a:solidFill>
                  <a:srgbClr val="002060"/>
                </a:solidFill>
              </a:rPr>
              <a:t>baik</a:t>
            </a:r>
            <a:r>
              <a:rPr lang="en-US" sz="1300" dirty="0">
                <a:solidFill>
                  <a:srgbClr val="002060"/>
                </a:solidFill>
              </a:rPr>
              <a:t> yang </a:t>
            </a:r>
            <a:r>
              <a:rPr lang="en-US" sz="1300" dirty="0" err="1">
                <a:solidFill>
                  <a:srgbClr val="002060"/>
                </a:solidFill>
              </a:rPr>
              <a:t>menggunakan</a:t>
            </a:r>
            <a:r>
              <a:rPr lang="en-US" sz="1300" dirty="0">
                <a:solidFill>
                  <a:srgbClr val="002060"/>
                </a:solidFill>
              </a:rPr>
              <a:t> dana </a:t>
            </a:r>
            <a:r>
              <a:rPr lang="en-US" sz="1300" dirty="0" err="1">
                <a:solidFill>
                  <a:srgbClr val="002060"/>
                </a:solidFill>
              </a:rPr>
              <a:t>bansos</a:t>
            </a:r>
            <a:r>
              <a:rPr lang="en-US" sz="1300" dirty="0">
                <a:solidFill>
                  <a:srgbClr val="002060"/>
                </a:solidFill>
              </a:rPr>
              <a:t> </a:t>
            </a:r>
            <a:r>
              <a:rPr lang="en-US" sz="1300" dirty="0" err="1">
                <a:solidFill>
                  <a:srgbClr val="002060"/>
                </a:solidFill>
              </a:rPr>
              <a:t>dan</a:t>
            </a:r>
            <a:r>
              <a:rPr lang="en-US" sz="1300" dirty="0">
                <a:solidFill>
                  <a:srgbClr val="002060"/>
                </a:solidFill>
              </a:rPr>
              <a:t> sharing)</a:t>
            </a:r>
          </a:p>
          <a:p>
            <a:pPr marL="285750" indent="-285750">
              <a:buFont typeface="Wingdings" pitchFamily="2" charset="2"/>
              <a:buChar char="§"/>
            </a:pPr>
            <a:r>
              <a:rPr lang="en-US" sz="1300" dirty="0" err="1">
                <a:solidFill>
                  <a:srgbClr val="002060"/>
                </a:solidFill>
              </a:rPr>
              <a:t>Lampiran-lampiran</a:t>
            </a:r>
            <a:r>
              <a:rPr lang="en-US" sz="1300" dirty="0">
                <a:solidFill>
                  <a:srgbClr val="002060"/>
                </a:solidFill>
              </a:rPr>
              <a:t>  (SK </a:t>
            </a:r>
            <a:r>
              <a:rPr lang="en-US" sz="1300" dirty="0" err="1">
                <a:solidFill>
                  <a:srgbClr val="002060"/>
                </a:solidFill>
              </a:rPr>
              <a:t>panitia</a:t>
            </a:r>
            <a:r>
              <a:rPr lang="en-US" sz="1300" dirty="0">
                <a:solidFill>
                  <a:srgbClr val="002060"/>
                </a:solidFill>
              </a:rPr>
              <a:t> &amp; </a:t>
            </a:r>
            <a:r>
              <a:rPr lang="en-US" sz="1300" dirty="0" err="1">
                <a:solidFill>
                  <a:srgbClr val="002060"/>
                </a:solidFill>
              </a:rPr>
              <a:t>tenaga</a:t>
            </a:r>
            <a:r>
              <a:rPr lang="en-US" sz="1300" dirty="0">
                <a:solidFill>
                  <a:srgbClr val="002060"/>
                </a:solidFill>
              </a:rPr>
              <a:t> </a:t>
            </a:r>
            <a:r>
              <a:rPr lang="en-US" sz="1300" dirty="0" err="1">
                <a:solidFill>
                  <a:srgbClr val="002060"/>
                </a:solidFill>
              </a:rPr>
              <a:t>teknis</a:t>
            </a:r>
            <a:r>
              <a:rPr lang="en-US" sz="1300" dirty="0">
                <a:solidFill>
                  <a:srgbClr val="002060"/>
                </a:solidFill>
              </a:rPr>
              <a:t>, </a:t>
            </a:r>
            <a:r>
              <a:rPr lang="en-US" sz="1300" dirty="0" err="1">
                <a:solidFill>
                  <a:srgbClr val="002060"/>
                </a:solidFill>
              </a:rPr>
              <a:t>Berita</a:t>
            </a:r>
            <a:r>
              <a:rPr lang="en-US" sz="1300" dirty="0">
                <a:solidFill>
                  <a:srgbClr val="002060"/>
                </a:solidFill>
              </a:rPr>
              <a:t> acara </a:t>
            </a:r>
            <a:r>
              <a:rPr lang="en-US" sz="1300" dirty="0" err="1">
                <a:solidFill>
                  <a:srgbClr val="002060"/>
                </a:solidFill>
              </a:rPr>
              <a:t>pemeriksaan</a:t>
            </a:r>
            <a:r>
              <a:rPr lang="en-US" sz="1300" dirty="0">
                <a:solidFill>
                  <a:srgbClr val="002060"/>
                </a:solidFill>
              </a:rPr>
              <a:t> </a:t>
            </a:r>
            <a:r>
              <a:rPr lang="en-US" sz="1300" dirty="0" err="1">
                <a:solidFill>
                  <a:srgbClr val="002060"/>
                </a:solidFill>
              </a:rPr>
              <a:t>pekerjaan</a:t>
            </a:r>
            <a:r>
              <a:rPr lang="en-US" sz="1300" dirty="0">
                <a:solidFill>
                  <a:srgbClr val="002060"/>
                </a:solidFill>
              </a:rPr>
              <a:t> </a:t>
            </a:r>
            <a:r>
              <a:rPr lang="en-US" sz="1300" dirty="0" err="1">
                <a:solidFill>
                  <a:srgbClr val="002060"/>
                </a:solidFill>
              </a:rPr>
              <a:t>terakhir</a:t>
            </a:r>
            <a:r>
              <a:rPr lang="en-US" sz="1300" dirty="0">
                <a:solidFill>
                  <a:srgbClr val="002060"/>
                </a:solidFill>
              </a:rPr>
              <a:t>, BAST-BMN, </a:t>
            </a:r>
            <a:r>
              <a:rPr lang="en-US" sz="1300" dirty="0" err="1">
                <a:solidFill>
                  <a:srgbClr val="002060"/>
                </a:solidFill>
              </a:rPr>
              <a:t>dan</a:t>
            </a:r>
            <a:r>
              <a:rPr lang="en-US" sz="1300" dirty="0">
                <a:solidFill>
                  <a:srgbClr val="002060"/>
                </a:solidFill>
              </a:rPr>
              <a:t> </a:t>
            </a:r>
            <a:r>
              <a:rPr lang="en-US" sz="1300" dirty="0" err="1">
                <a:solidFill>
                  <a:srgbClr val="002060"/>
                </a:solidFill>
              </a:rPr>
              <a:t>lampiran</a:t>
            </a:r>
            <a:r>
              <a:rPr lang="en-US" sz="1300" dirty="0">
                <a:solidFill>
                  <a:srgbClr val="002060"/>
                </a:solidFill>
              </a:rPr>
              <a:t> </a:t>
            </a:r>
            <a:r>
              <a:rPr lang="en-US" sz="1300" dirty="0" err="1">
                <a:solidFill>
                  <a:srgbClr val="002060"/>
                </a:solidFill>
              </a:rPr>
              <a:t>pendukung</a:t>
            </a:r>
            <a:r>
              <a:rPr lang="en-US" sz="1300" dirty="0">
                <a:solidFill>
                  <a:srgbClr val="002060"/>
                </a:solidFill>
              </a:rPr>
              <a:t> </a:t>
            </a:r>
            <a:r>
              <a:rPr lang="en-US" sz="1300" dirty="0" err="1">
                <a:solidFill>
                  <a:srgbClr val="002060"/>
                </a:solidFill>
              </a:rPr>
              <a:t>lainnya</a:t>
            </a:r>
            <a:r>
              <a:rPr lang="en-US" sz="1300" dirty="0">
                <a:solidFill>
                  <a:srgbClr val="002060"/>
                </a:solidFill>
              </a:rPr>
              <a:t>)</a:t>
            </a:r>
          </a:p>
          <a:p>
            <a:pPr marL="285750" indent="-285750">
              <a:buFont typeface="Wingdings" pitchFamily="2" charset="2"/>
              <a:buChar char="§"/>
            </a:pPr>
            <a:r>
              <a:rPr lang="en-US" sz="1300" dirty="0" err="1">
                <a:solidFill>
                  <a:srgbClr val="002060"/>
                </a:solidFill>
              </a:rPr>
              <a:t>Foto</a:t>
            </a:r>
            <a:r>
              <a:rPr lang="en-US" sz="1300" dirty="0">
                <a:solidFill>
                  <a:srgbClr val="002060"/>
                </a:solidFill>
              </a:rPr>
              <a:t> </a:t>
            </a:r>
            <a:r>
              <a:rPr lang="en-US" sz="1300" dirty="0" err="1">
                <a:solidFill>
                  <a:srgbClr val="002060"/>
                </a:solidFill>
              </a:rPr>
              <a:t>fisik</a:t>
            </a:r>
            <a:r>
              <a:rPr lang="en-US" sz="1300" dirty="0">
                <a:solidFill>
                  <a:srgbClr val="002060"/>
                </a:solidFill>
              </a:rPr>
              <a:t> </a:t>
            </a:r>
            <a:r>
              <a:rPr lang="en-US" sz="1300" dirty="0" err="1">
                <a:solidFill>
                  <a:srgbClr val="002060"/>
                </a:solidFill>
              </a:rPr>
              <a:t>bangunan</a:t>
            </a:r>
            <a:r>
              <a:rPr lang="en-US" sz="1300" dirty="0">
                <a:solidFill>
                  <a:srgbClr val="002060"/>
                </a:solidFill>
              </a:rPr>
              <a:t> </a:t>
            </a:r>
            <a:r>
              <a:rPr lang="en-US" sz="1300" dirty="0" err="1">
                <a:solidFill>
                  <a:srgbClr val="002060"/>
                </a:solidFill>
              </a:rPr>
              <a:t>sesuai</a:t>
            </a:r>
            <a:r>
              <a:rPr lang="en-US" sz="1300" dirty="0">
                <a:solidFill>
                  <a:srgbClr val="002060"/>
                </a:solidFill>
              </a:rPr>
              <a:t> </a:t>
            </a:r>
            <a:r>
              <a:rPr lang="en-US" sz="1300" dirty="0" err="1">
                <a:solidFill>
                  <a:srgbClr val="002060"/>
                </a:solidFill>
              </a:rPr>
              <a:t>ketentuan</a:t>
            </a:r>
            <a:r>
              <a:rPr lang="en-US" sz="1300" dirty="0">
                <a:solidFill>
                  <a:srgbClr val="002060"/>
                </a:solidFill>
              </a:rPr>
              <a:t>. </a:t>
            </a:r>
            <a:r>
              <a:rPr lang="en-US" sz="1300" dirty="0" err="1">
                <a:solidFill>
                  <a:srgbClr val="002060"/>
                </a:solidFill>
              </a:rPr>
              <a:t>Untuk</a:t>
            </a:r>
            <a:r>
              <a:rPr lang="en-US" sz="1300" dirty="0">
                <a:solidFill>
                  <a:srgbClr val="002060"/>
                </a:solidFill>
              </a:rPr>
              <a:t> </a:t>
            </a:r>
            <a:r>
              <a:rPr lang="en-US" sz="1300" dirty="0" err="1">
                <a:solidFill>
                  <a:srgbClr val="002060"/>
                </a:solidFill>
              </a:rPr>
              <a:t>bangunan</a:t>
            </a:r>
            <a:r>
              <a:rPr lang="en-US" sz="1300" dirty="0">
                <a:solidFill>
                  <a:srgbClr val="002060"/>
                </a:solidFill>
              </a:rPr>
              <a:t> </a:t>
            </a:r>
            <a:r>
              <a:rPr lang="en-US" sz="1300" dirty="0" err="1">
                <a:solidFill>
                  <a:srgbClr val="002060"/>
                </a:solidFill>
              </a:rPr>
              <a:t>kondisi</a:t>
            </a:r>
            <a:r>
              <a:rPr lang="en-US" sz="1300" dirty="0">
                <a:solidFill>
                  <a:srgbClr val="002060"/>
                </a:solidFill>
              </a:rPr>
              <a:t> 0%, 25%, 50%, 100%</a:t>
            </a:r>
            <a:r>
              <a:rPr lang="en-US" sz="1300" b="1" dirty="0">
                <a:solidFill>
                  <a:srgbClr val="002060"/>
                </a:solidFill>
              </a:rPr>
              <a:t>, </a:t>
            </a:r>
            <a:r>
              <a:rPr lang="en-US" sz="1300" dirty="0" err="1">
                <a:solidFill>
                  <a:srgbClr val="002060"/>
                </a:solidFill>
              </a:rPr>
              <a:t>dilihat</a:t>
            </a:r>
            <a:r>
              <a:rPr lang="en-US" sz="1300" dirty="0">
                <a:solidFill>
                  <a:srgbClr val="002060"/>
                </a:solidFill>
              </a:rPr>
              <a:t> </a:t>
            </a:r>
            <a:r>
              <a:rPr lang="en-US" sz="1300" dirty="0" err="1">
                <a:solidFill>
                  <a:srgbClr val="002060"/>
                </a:solidFill>
              </a:rPr>
              <a:t>dari</a:t>
            </a:r>
            <a:r>
              <a:rPr lang="en-US" sz="1300" dirty="0">
                <a:solidFill>
                  <a:srgbClr val="002060"/>
                </a:solidFill>
              </a:rPr>
              <a:t> 4 </a:t>
            </a:r>
            <a:r>
              <a:rPr lang="en-US" sz="1300" dirty="0" err="1">
                <a:solidFill>
                  <a:srgbClr val="002060"/>
                </a:solidFill>
              </a:rPr>
              <a:t>sisi</a:t>
            </a:r>
            <a:r>
              <a:rPr lang="en-US" sz="1300" dirty="0">
                <a:solidFill>
                  <a:srgbClr val="002060"/>
                </a:solidFill>
              </a:rPr>
              <a:t> </a:t>
            </a:r>
            <a:r>
              <a:rPr lang="en-US" sz="1300" dirty="0" err="1">
                <a:solidFill>
                  <a:srgbClr val="002060"/>
                </a:solidFill>
              </a:rPr>
              <a:t>tampak</a:t>
            </a:r>
            <a:r>
              <a:rPr lang="en-US" sz="1300" dirty="0">
                <a:solidFill>
                  <a:srgbClr val="002060"/>
                </a:solidFill>
              </a:rPr>
              <a:t> </a:t>
            </a:r>
            <a:r>
              <a:rPr lang="en-US" sz="1300" dirty="0" err="1">
                <a:solidFill>
                  <a:srgbClr val="002060"/>
                </a:solidFill>
              </a:rPr>
              <a:t>bangunan</a:t>
            </a:r>
            <a:r>
              <a:rPr lang="en-US" sz="1300" dirty="0">
                <a:solidFill>
                  <a:srgbClr val="002060"/>
                </a:solidFill>
              </a:rPr>
              <a:t> </a:t>
            </a:r>
            <a:r>
              <a:rPr lang="en-US" sz="1300" dirty="0" err="1">
                <a:solidFill>
                  <a:srgbClr val="002060"/>
                </a:solidFill>
              </a:rPr>
              <a:t>luar</a:t>
            </a:r>
            <a:r>
              <a:rPr lang="en-US" sz="1300" dirty="0">
                <a:solidFill>
                  <a:srgbClr val="002060"/>
                </a:solidFill>
              </a:rPr>
              <a:t> </a:t>
            </a:r>
            <a:r>
              <a:rPr lang="en-US" sz="1300" dirty="0" err="1">
                <a:solidFill>
                  <a:srgbClr val="002060"/>
                </a:solidFill>
              </a:rPr>
              <a:t>dan</a:t>
            </a:r>
            <a:r>
              <a:rPr lang="en-US" sz="1300" dirty="0">
                <a:solidFill>
                  <a:srgbClr val="002060"/>
                </a:solidFill>
              </a:rPr>
              <a:t> </a:t>
            </a:r>
            <a:r>
              <a:rPr lang="en-US" sz="1300" dirty="0" err="1">
                <a:solidFill>
                  <a:srgbClr val="002060"/>
                </a:solidFill>
              </a:rPr>
              <a:t>dalam</a:t>
            </a:r>
            <a:r>
              <a:rPr lang="en-US" sz="1300" dirty="0">
                <a:solidFill>
                  <a:srgbClr val="002060"/>
                </a:solidFill>
              </a:rPr>
              <a:t> </a:t>
            </a:r>
            <a:r>
              <a:rPr lang="en-US" sz="1300" dirty="0" err="1">
                <a:solidFill>
                  <a:srgbClr val="002060"/>
                </a:solidFill>
              </a:rPr>
              <a:t>ruangan</a:t>
            </a:r>
            <a:r>
              <a:rPr lang="id-ID" sz="1300" dirty="0">
                <a:solidFill>
                  <a:srgbClr val="002060"/>
                </a:solidFill>
              </a:rPr>
              <a:t>.</a:t>
            </a:r>
            <a:r>
              <a:rPr lang="en-US" sz="1300" dirty="0">
                <a:solidFill>
                  <a:srgbClr val="002060"/>
                </a:solidFill>
              </a:rPr>
              <a:t> </a:t>
            </a:r>
          </a:p>
          <a:p>
            <a:pPr marL="285750" indent="-285750">
              <a:buFont typeface="Wingdings" pitchFamily="2" charset="2"/>
              <a:buChar char="§"/>
            </a:pPr>
            <a:r>
              <a:rPr lang="en-US" sz="1300" dirty="0" err="1">
                <a:solidFill>
                  <a:srgbClr val="002060"/>
                </a:solidFill>
              </a:rPr>
              <a:t>Semua</a:t>
            </a:r>
            <a:r>
              <a:rPr lang="en-US" sz="1300" dirty="0">
                <a:solidFill>
                  <a:srgbClr val="002060"/>
                </a:solidFill>
              </a:rPr>
              <a:t> </a:t>
            </a:r>
            <a:r>
              <a:rPr lang="en-US" sz="1300" dirty="0" err="1">
                <a:solidFill>
                  <a:srgbClr val="002060"/>
                </a:solidFill>
              </a:rPr>
              <a:t>Dokumen</a:t>
            </a:r>
            <a:r>
              <a:rPr lang="en-US" sz="1300" dirty="0">
                <a:solidFill>
                  <a:srgbClr val="002060"/>
                </a:solidFill>
              </a:rPr>
              <a:t> B1.B2,B3,B4,B5,B6,B7 B8</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300" y="3948772"/>
            <a:ext cx="3200400" cy="1724055"/>
          </a:xfrm>
          <a:prstGeom prst="rect">
            <a:avLst/>
          </a:prstGeom>
        </p:spPr>
      </p:pic>
      <p:sp>
        <p:nvSpPr>
          <p:cNvPr id="2" name="Right Arrow 1"/>
          <p:cNvSpPr/>
          <p:nvPr/>
        </p:nvSpPr>
        <p:spPr>
          <a:xfrm>
            <a:off x="4800600" y="555510"/>
            <a:ext cx="533400" cy="1219200"/>
          </a:xfrm>
          <a:prstGeom prst="rightArrow">
            <a:avLst/>
          </a:prstGeom>
          <a:solidFill>
            <a:schemeClr val="accent2"/>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2456898" y="2509428"/>
            <a:ext cx="1447800" cy="533400"/>
          </a:xfrm>
          <a:prstGeom prst="downArrow">
            <a:avLst/>
          </a:prstGeom>
          <a:solidFill>
            <a:schemeClr val="accent2"/>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705600" y="3410292"/>
            <a:ext cx="2971800" cy="4108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solidFill>
                  <a:srgbClr val="002060"/>
                </a:solidFill>
                <a:latin typeface="Berlin Sans FB" panose="020E0602020502020306" pitchFamily="34" charset="0"/>
              </a:rPr>
              <a:t>Disimpan di Sekolah</a:t>
            </a:r>
          </a:p>
        </p:txBody>
      </p:sp>
      <p:grpSp>
        <p:nvGrpSpPr>
          <p:cNvPr id="12" name="Group 11"/>
          <p:cNvGrpSpPr/>
          <p:nvPr/>
        </p:nvGrpSpPr>
        <p:grpSpPr>
          <a:xfrm>
            <a:off x="1600200" y="6218946"/>
            <a:ext cx="8881418" cy="410455"/>
            <a:chOff x="76200" y="6019800"/>
            <a:chExt cx="8881418" cy="486655"/>
          </a:xfrm>
        </p:grpSpPr>
        <p:sp>
          <p:nvSpPr>
            <p:cNvPr id="16" name="Rectangle 15"/>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17" name="Picture 16"/>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18" name="Group 17"/>
            <p:cNvGrpSpPr/>
            <p:nvPr/>
          </p:nvGrpSpPr>
          <p:grpSpPr>
            <a:xfrm>
              <a:off x="687760" y="6208994"/>
              <a:ext cx="1911855" cy="291931"/>
              <a:chOff x="611560" y="6599550"/>
              <a:chExt cx="1911855" cy="291931"/>
            </a:xfrm>
          </p:grpSpPr>
          <p:sp>
            <p:nvSpPr>
              <p:cNvPr id="28" name="object 8"/>
              <p:cNvSpPr/>
              <p:nvPr/>
            </p:nvSpPr>
            <p:spPr>
              <a:xfrm>
                <a:off x="611560" y="6599550"/>
                <a:ext cx="245138" cy="29193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9" name="object 10"/>
              <p:cNvSpPr txBox="1"/>
              <p:nvPr/>
            </p:nvSpPr>
            <p:spPr>
              <a:xfrm>
                <a:off x="901163" y="6602232"/>
                <a:ext cx="1622252"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19" name="Group 18"/>
            <p:cNvGrpSpPr/>
            <p:nvPr/>
          </p:nvGrpSpPr>
          <p:grpSpPr>
            <a:xfrm>
              <a:off x="3064024" y="6161709"/>
              <a:ext cx="1426632" cy="291931"/>
              <a:chOff x="2987824" y="6552265"/>
              <a:chExt cx="1426632" cy="291931"/>
            </a:xfrm>
          </p:grpSpPr>
          <p:sp>
            <p:nvSpPr>
              <p:cNvPr id="26" name="object 9"/>
              <p:cNvSpPr/>
              <p:nvPr/>
            </p:nvSpPr>
            <p:spPr>
              <a:xfrm>
                <a:off x="2987824" y="6552265"/>
                <a:ext cx="294175" cy="29193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7" name="object 11"/>
              <p:cNvSpPr txBox="1"/>
              <p:nvPr/>
            </p:nvSpPr>
            <p:spPr>
              <a:xfrm>
                <a:off x="3291838" y="6624864"/>
                <a:ext cx="1122618"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20" name="Group 19"/>
            <p:cNvGrpSpPr/>
            <p:nvPr/>
          </p:nvGrpSpPr>
          <p:grpSpPr>
            <a:xfrm>
              <a:off x="7528520" y="6172563"/>
              <a:ext cx="1429098" cy="291931"/>
              <a:chOff x="5335325" y="6563119"/>
              <a:chExt cx="1429098" cy="291931"/>
            </a:xfrm>
          </p:grpSpPr>
          <p:sp>
            <p:nvSpPr>
              <p:cNvPr id="24" name="object 13"/>
              <p:cNvSpPr/>
              <p:nvPr/>
            </p:nvSpPr>
            <p:spPr>
              <a:xfrm>
                <a:off x="5335325" y="6563119"/>
                <a:ext cx="264178" cy="29193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5" name="object 14"/>
              <p:cNvSpPr txBox="1"/>
              <p:nvPr/>
            </p:nvSpPr>
            <p:spPr>
              <a:xfrm>
                <a:off x="5641360" y="6605068"/>
                <a:ext cx="1123063"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21" name="Group 20"/>
            <p:cNvGrpSpPr/>
            <p:nvPr/>
          </p:nvGrpSpPr>
          <p:grpSpPr>
            <a:xfrm>
              <a:off x="5440288" y="6150855"/>
              <a:ext cx="1012589" cy="293366"/>
              <a:chOff x="4170472" y="6541411"/>
              <a:chExt cx="1012589" cy="293366"/>
            </a:xfrm>
          </p:grpSpPr>
          <p:sp>
            <p:nvSpPr>
              <p:cNvPr id="22" name="object 12"/>
              <p:cNvSpPr/>
              <p:nvPr/>
            </p:nvSpPr>
            <p:spPr>
              <a:xfrm>
                <a:off x="4170472" y="6541411"/>
                <a:ext cx="305960" cy="291931"/>
              </a:xfrm>
              <a:prstGeom prst="rect">
                <a:avLst/>
              </a:prstGeom>
              <a:blipFill>
                <a:blip r:embed="rId8"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3" name="object 15"/>
              <p:cNvSpPr txBox="1"/>
              <p:nvPr/>
            </p:nvSpPr>
            <p:spPr>
              <a:xfrm>
                <a:off x="4514656" y="6615828"/>
                <a:ext cx="668405"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2833821995"/>
      </p:ext>
    </p:extLst>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1676400" y="228600"/>
            <a:ext cx="8839200" cy="457200"/>
          </a:xfrm>
          <a:prstGeom prst="rect">
            <a:avLst/>
          </a:prstGeom>
        </p:spPr>
        <p:style>
          <a:lnRef idx="3">
            <a:schemeClr val="lt1"/>
          </a:lnRef>
          <a:fillRef idx="1">
            <a:schemeClr val="accent1"/>
          </a:fillRef>
          <a:effectRef idx="1">
            <a:schemeClr val="accent1"/>
          </a:effectRef>
          <a:fontRef idx="minor">
            <a:schemeClr val="lt1"/>
          </a:fontRef>
        </p:style>
        <p:txBody>
          <a:bodyPr rtlCol="0" anchor="ctr">
            <a:noAutofit/>
          </a:bodyPr>
          <a:lstStyle>
            <a:lvl1pPr algn="ctr" rtl="0" eaLnBrk="1" latinLnBrk="0" hangingPunct="1">
              <a:spcBef>
                <a:spcPct val="0"/>
              </a:spcBef>
              <a:buNone/>
              <a:defRPr kumimoji="0"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4000" b="1" kern="0">
                <a:ln>
                  <a:solidFill>
                    <a:schemeClr val="bg1"/>
                  </a:solidFill>
                </a:ln>
                <a:solidFill>
                  <a:schemeClr val="tx1"/>
                </a:solidFill>
                <a:latin typeface="Arial Narrow" panose="020B0606020202030204" pitchFamily="34" charset="0"/>
              </a:rPr>
              <a:t>TATA CARA PELAPORAN</a:t>
            </a:r>
            <a:endParaRPr lang="en-US" sz="4000" b="1" dirty="0">
              <a:ln>
                <a:solidFill>
                  <a:schemeClr val="bg1"/>
                </a:solidFill>
              </a:ln>
              <a:solidFill>
                <a:schemeClr val="tx1"/>
              </a:solidFill>
              <a:latin typeface="Arial Narrow" panose="020B0606020202030204" pitchFamily="34" charset="0"/>
            </a:endParaRPr>
          </a:p>
        </p:txBody>
      </p:sp>
      <p:sp>
        <p:nvSpPr>
          <p:cNvPr id="13" name="TextBox 12"/>
          <p:cNvSpPr txBox="1"/>
          <p:nvPr/>
        </p:nvSpPr>
        <p:spPr>
          <a:xfrm>
            <a:off x="2221148" y="2620443"/>
            <a:ext cx="2122252" cy="52322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dirty="0">
                <a:solidFill>
                  <a:schemeClr val="tx1">
                    <a:lumMod val="95000"/>
                  </a:schemeClr>
                </a:solidFill>
                <a:effectLst>
                  <a:outerShdw blurRad="38100" dist="38100" dir="2700000" algn="tl">
                    <a:srgbClr val="000000">
                      <a:alpha val="43137"/>
                    </a:srgbClr>
                  </a:outerShdw>
                </a:effectLst>
              </a:rPr>
              <a:t>e-</a:t>
            </a:r>
            <a:r>
              <a:rPr lang="en-US" sz="2800" b="1" dirty="0" err="1">
                <a:solidFill>
                  <a:schemeClr val="tx1">
                    <a:lumMod val="95000"/>
                  </a:schemeClr>
                </a:solidFill>
                <a:effectLst>
                  <a:outerShdw blurRad="38100" dist="38100" dir="2700000" algn="tl">
                    <a:srgbClr val="000000">
                      <a:alpha val="43137"/>
                    </a:srgbClr>
                  </a:outerShdw>
                </a:effectLst>
              </a:rPr>
              <a:t>laporan</a:t>
            </a:r>
            <a:endParaRPr lang="en-US" sz="2800" b="1" dirty="0">
              <a:solidFill>
                <a:schemeClr val="tx1">
                  <a:lumMod val="95000"/>
                </a:schemeClr>
              </a:solidFill>
              <a:effectLst>
                <a:outerShdw blurRad="38100" dist="38100" dir="2700000" algn="tl">
                  <a:srgbClr val="000000">
                    <a:alpha val="43137"/>
                  </a:srgbClr>
                </a:outerShdw>
              </a:effectLst>
            </a:endParaRPr>
          </a:p>
        </p:txBody>
      </p:sp>
      <p:sp>
        <p:nvSpPr>
          <p:cNvPr id="4" name="Rectangle 3"/>
          <p:cNvSpPr/>
          <p:nvPr/>
        </p:nvSpPr>
        <p:spPr>
          <a:xfrm>
            <a:off x="4551280" y="2647749"/>
            <a:ext cx="5811920" cy="830997"/>
          </a:xfrm>
          <a:prstGeom prst="rect">
            <a:avLst/>
          </a:prstGeom>
        </p:spPr>
        <p:txBody>
          <a:bodyPr wrap="square">
            <a:spAutoFit/>
          </a:bodyPr>
          <a:lstStyle/>
          <a:p>
            <a:r>
              <a:rPr lang="en-US" sz="2400" b="1" dirty="0"/>
              <a:t>Alamat link :</a:t>
            </a:r>
            <a:r>
              <a:rPr lang="en-US" sz="2400" b="1" u="sng" dirty="0"/>
              <a:t>  </a:t>
            </a:r>
          </a:p>
          <a:p>
            <a:r>
              <a:rPr lang="en-US" sz="2400" b="1" dirty="0"/>
              <a:t>www.sarpras-sma.kemdikbud.go.id</a:t>
            </a:r>
          </a:p>
        </p:txBody>
      </p:sp>
      <p:sp>
        <p:nvSpPr>
          <p:cNvPr id="5" name="TextBox 4">
            <a:extLst>
              <a:ext uri="{FF2B5EF4-FFF2-40B4-BE49-F238E27FC236}">
                <a16:creationId xmlns:a16="http://schemas.microsoft.com/office/drawing/2014/main" id="{34B61D5D-C8FF-423D-98F1-E0D8900FF313}"/>
              </a:ext>
            </a:extLst>
          </p:cNvPr>
          <p:cNvSpPr txBox="1"/>
          <p:nvPr/>
        </p:nvSpPr>
        <p:spPr>
          <a:xfrm>
            <a:off x="2221148" y="1155346"/>
            <a:ext cx="7684852" cy="8002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dirty="0">
                <a:solidFill>
                  <a:schemeClr val="tx1"/>
                </a:solidFill>
                <a:effectLst>
                  <a:outerShdw blurRad="38100" dist="38100" dir="2700000" algn="tl">
                    <a:srgbClr val="000000">
                      <a:alpha val="43137"/>
                    </a:srgbClr>
                  </a:outerShdw>
                </a:effectLst>
              </a:rPr>
              <a:t>DISAMPAIKAN KE DEREKTORAT SMA, DALAM FORMAT SOFTCOPY (PDF)  - online : </a:t>
            </a:r>
            <a:r>
              <a:rPr lang="en-US" sz="2800" b="1" dirty="0">
                <a:solidFill>
                  <a:schemeClr val="tx1"/>
                </a:solidFill>
                <a:effectLst>
                  <a:outerShdw blurRad="38100" dist="38100" dir="2700000" algn="tl">
                    <a:srgbClr val="000000">
                      <a:alpha val="43137"/>
                    </a:srgbClr>
                  </a:outerShdw>
                </a:effectLst>
              </a:rPr>
              <a:t> </a:t>
            </a:r>
          </a:p>
        </p:txBody>
      </p:sp>
      <p:sp>
        <p:nvSpPr>
          <p:cNvPr id="10" name="TextBox 9">
            <a:extLst>
              <a:ext uri="{FF2B5EF4-FFF2-40B4-BE49-F238E27FC236}">
                <a16:creationId xmlns:a16="http://schemas.microsoft.com/office/drawing/2014/main" id="{E453EF4F-FB33-41FC-8D90-F4D79A8793A1}"/>
              </a:ext>
            </a:extLst>
          </p:cNvPr>
          <p:cNvSpPr txBox="1"/>
          <p:nvPr/>
        </p:nvSpPr>
        <p:spPr>
          <a:xfrm>
            <a:off x="2667000" y="4446367"/>
            <a:ext cx="6858000" cy="1015663"/>
          </a:xfrm>
          <a:prstGeom prst="rect">
            <a:avLst/>
          </a:prstGeom>
          <a:solidFill>
            <a:srgbClr val="CCFFFF"/>
          </a:solidFill>
          <a:ln>
            <a:solidFill>
              <a:schemeClr val="accent2">
                <a:lumMod val="40000"/>
                <a:lumOff val="6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sz="2000" dirty="0">
                <a:solidFill>
                  <a:srgbClr val="002060"/>
                </a:solidFill>
                <a:latin typeface="Berlin Sans FB" pitchFamily="34" charset="0"/>
              </a:rPr>
              <a:t>DISAMPAIKAN </a:t>
            </a:r>
            <a:r>
              <a:rPr lang="en-US" sz="2000" dirty="0">
                <a:solidFill>
                  <a:srgbClr val="002060"/>
                </a:solidFill>
                <a:latin typeface="Berlin Sans FB" pitchFamily="34" charset="0"/>
              </a:rPr>
              <a:t>KE DIREKTORAT SMA </a:t>
            </a:r>
            <a:r>
              <a:rPr lang="id-ID" sz="2000" dirty="0">
                <a:solidFill>
                  <a:srgbClr val="002060"/>
                </a:solidFill>
                <a:latin typeface="Berlin Sans FB" pitchFamily="34" charset="0"/>
              </a:rPr>
              <a:t>SELAMBAT-LAMBATNYA</a:t>
            </a:r>
            <a:r>
              <a:rPr lang="en-US" sz="2000" dirty="0">
                <a:solidFill>
                  <a:srgbClr val="002060"/>
                </a:solidFill>
                <a:latin typeface="Berlin Sans FB" pitchFamily="34" charset="0"/>
              </a:rPr>
              <a:t>:</a:t>
            </a:r>
            <a:r>
              <a:rPr lang="id-ID" sz="2000" dirty="0">
                <a:solidFill>
                  <a:srgbClr val="002060"/>
                </a:solidFill>
                <a:latin typeface="Berlin Sans FB" pitchFamily="34" charset="0"/>
              </a:rPr>
              <a:t> </a:t>
            </a:r>
            <a:r>
              <a:rPr lang="en-US" sz="2000" dirty="0">
                <a:solidFill>
                  <a:srgbClr val="002060"/>
                </a:solidFill>
                <a:latin typeface="Berlin Sans FB" pitchFamily="34" charset="0"/>
              </a:rPr>
              <a:t> </a:t>
            </a:r>
            <a:r>
              <a:rPr lang="id-ID" sz="2000" dirty="0">
                <a:solidFill>
                  <a:srgbClr val="002060"/>
                </a:solidFill>
                <a:latin typeface="Berlin Sans FB" pitchFamily="34" charset="0"/>
              </a:rPr>
              <a:t>1</a:t>
            </a:r>
            <a:r>
              <a:rPr lang="en-US" sz="2000" dirty="0">
                <a:solidFill>
                  <a:srgbClr val="002060"/>
                </a:solidFill>
                <a:latin typeface="Berlin Sans FB" pitchFamily="34" charset="0"/>
              </a:rPr>
              <a:t>4</a:t>
            </a:r>
            <a:r>
              <a:rPr lang="id-ID" sz="2000" dirty="0">
                <a:solidFill>
                  <a:srgbClr val="002060"/>
                </a:solidFill>
                <a:latin typeface="Berlin Sans FB" pitchFamily="34" charset="0"/>
              </a:rPr>
              <a:t> HARI SETELAH PEMBANGUNAN SELESAI</a:t>
            </a:r>
            <a:r>
              <a:rPr lang="en-US" sz="2000" dirty="0">
                <a:solidFill>
                  <a:srgbClr val="002060"/>
                </a:solidFill>
                <a:latin typeface="Berlin Sans FB" pitchFamily="34" charset="0"/>
              </a:rPr>
              <a:t> (100%)</a:t>
            </a:r>
          </a:p>
        </p:txBody>
      </p:sp>
    </p:spTree>
  </p:cSld>
  <p:clrMapOvr>
    <a:masterClrMapping/>
  </p:clrMapOvr>
  <mc:AlternateContent xmlns:mc="http://schemas.openxmlformats.org/markup-compatibility/2006" xmlns:p14="http://schemas.microsoft.com/office/powerpoint/2010/main">
    <mc:Choice Requires="p14">
      <p:transition spd="slow" p14:dur="275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266700" y="434484"/>
            <a:ext cx="11696700" cy="1047020"/>
          </a:xfrm>
          <a:prstGeom prst="rect">
            <a:avLst/>
          </a:prstGeom>
        </p:spPr>
        <p:txBody>
          <a:bodyPr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err="1">
                <a:ln w="3175" cmpd="sng">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Prinsip-prinsip</a:t>
            </a:r>
            <a:r>
              <a:rPr lang="en-US" sz="4800" b="1" dirty="0">
                <a:ln w="3175" cmpd="sng">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4800" b="1" dirty="0" err="1">
                <a:ln w="3175" cmpd="sng">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Bantuan</a:t>
            </a:r>
            <a:r>
              <a:rPr lang="en-US" sz="4800" b="1" dirty="0">
                <a:ln w="3175" cmpd="sng">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4800" b="1" dirty="0" err="1">
                <a:ln w="3175" cmpd="sng">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Pemerintah</a:t>
            </a:r>
            <a:endParaRPr lang="en-US" sz="4800" b="1" dirty="0">
              <a:ln w="3175" cmpd="sng">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endParaRPr>
          </a:p>
        </p:txBody>
      </p:sp>
      <p:sp>
        <p:nvSpPr>
          <p:cNvPr id="25" name="Text Box 45"/>
          <p:cNvSpPr txBox="1"/>
          <p:nvPr/>
        </p:nvSpPr>
        <p:spPr>
          <a:xfrm>
            <a:off x="3231753" y="1644173"/>
            <a:ext cx="7421869" cy="3796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p>
            <a:pPr algn="ctr">
              <a:lnSpc>
                <a:spcPct val="115000"/>
              </a:lnSpc>
            </a:pP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Direncanakan</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dilaksanakan</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diawasi</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sendiri</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26" name="Text Box 44"/>
          <p:cNvSpPr txBox="1"/>
          <p:nvPr/>
        </p:nvSpPr>
        <p:spPr>
          <a:xfrm>
            <a:off x="1025074" y="1637513"/>
            <a:ext cx="1973764" cy="39293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pP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Partisipatif</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28" name="Text Box 50"/>
          <p:cNvSpPr txBox="1"/>
          <p:nvPr/>
        </p:nvSpPr>
        <p:spPr>
          <a:xfrm>
            <a:off x="3319167" y="2303205"/>
            <a:ext cx="8197098" cy="412724"/>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noAutofit/>
          </a:bodyPr>
          <a:lstStyle/>
          <a:p>
            <a:pPr algn="l">
              <a:lnSpc>
                <a:spcPct val="115000"/>
              </a:lnSpc>
            </a:pP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Terbuka, </a:t>
            </a:r>
            <a:r>
              <a:rPr lang="en-US" sz="20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baik</a:t>
            </a: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dlm</a:t>
            </a: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pengelolaan</a:t>
            </a: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bansos</a:t>
            </a: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maupun</a:t>
            </a: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saran/</a:t>
            </a:r>
            <a:r>
              <a:rPr lang="en-US" sz="20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kritik</a:t>
            </a:r>
            <a:r>
              <a:rPr lang="en-US" sz="20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p>
        </p:txBody>
      </p:sp>
      <p:sp>
        <p:nvSpPr>
          <p:cNvPr id="29" name="Text Box 53"/>
          <p:cNvSpPr txBox="1"/>
          <p:nvPr/>
        </p:nvSpPr>
        <p:spPr>
          <a:xfrm>
            <a:off x="1022889" y="2303205"/>
            <a:ext cx="1992882" cy="392930"/>
          </a:xfrm>
          <a:prstGeom prst="rect">
            <a:avLst/>
          </a:prstGeom>
          <a:noFill/>
          <a:ln w="9525" cap="flat" cmpd="sng" algn="ctr">
            <a:no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algn="ctr">
              <a:lnSpc>
                <a:spcPct val="115000"/>
              </a:lnSpc>
            </a:pP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Transparan</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0" name="Right Arrow 29"/>
          <p:cNvSpPr/>
          <p:nvPr/>
        </p:nvSpPr>
        <p:spPr>
          <a:xfrm>
            <a:off x="3103867" y="2403995"/>
            <a:ext cx="215300" cy="223382"/>
          </a:xfrm>
          <a:prstGeom prst="rightArrow">
            <a:avLst/>
          </a:prstGeom>
          <a:solidFill>
            <a:srgbClr val="4BACC6"/>
          </a:solidFill>
          <a:ln w="25400" cap="flat" cmpd="sng" algn="ctr">
            <a:solidFill>
              <a:srgbClr val="4BACC6">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endParaRPr lang="en-US"/>
          </a:p>
        </p:txBody>
      </p:sp>
      <p:sp>
        <p:nvSpPr>
          <p:cNvPr id="31" name="Text Box 51"/>
          <p:cNvSpPr txBox="1"/>
          <p:nvPr/>
        </p:nvSpPr>
        <p:spPr>
          <a:xfrm>
            <a:off x="3380617" y="2848589"/>
            <a:ext cx="8454827" cy="876985"/>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noAutofit/>
          </a:bodyPr>
          <a:lstStyle/>
          <a:p>
            <a:pPr>
              <a:lnSpc>
                <a:spcPct val="115000"/>
              </a:lnSpc>
              <a:spcAft>
                <a:spcPts val="1000"/>
              </a:spcAft>
            </a:pP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Kualitas</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kuantitas</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penggunaan</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keuangan</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dapat</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dipertanggungjawabkan</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2" name="Text Box 54"/>
          <p:cNvSpPr txBox="1"/>
          <p:nvPr/>
        </p:nvSpPr>
        <p:spPr>
          <a:xfrm>
            <a:off x="1028229" y="3047753"/>
            <a:ext cx="1946142" cy="406250"/>
          </a:xfrm>
          <a:prstGeom prst="rect">
            <a:avLst/>
          </a:prstGeom>
          <a:noFill/>
          <a:ln w="9525" cap="flat" cmpd="sng" algn="ctr">
            <a:no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algn="ctr">
              <a:lnSpc>
                <a:spcPct val="115000"/>
              </a:lnSpc>
            </a:pP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Akuntabel</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3" name="Right Arrow 32"/>
          <p:cNvSpPr/>
          <p:nvPr/>
        </p:nvSpPr>
        <p:spPr>
          <a:xfrm>
            <a:off x="3095245" y="3133714"/>
            <a:ext cx="215300" cy="223382"/>
          </a:xfrm>
          <a:prstGeom prst="rightArrow">
            <a:avLst/>
          </a:prstGeom>
          <a:solidFill>
            <a:srgbClr val="4BACC6"/>
          </a:solidFill>
          <a:ln w="25400" cap="flat" cmpd="sng" algn="ctr">
            <a:solidFill>
              <a:srgbClr val="4BACC6">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endParaRPr lang="en-US"/>
          </a:p>
        </p:txBody>
      </p:sp>
      <p:sp>
        <p:nvSpPr>
          <p:cNvPr id="34" name="Text Box 52"/>
          <p:cNvSpPr txBox="1"/>
          <p:nvPr/>
        </p:nvSpPr>
        <p:spPr>
          <a:xfrm>
            <a:off x="3380618" y="3910333"/>
            <a:ext cx="8713616" cy="921914"/>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noAutofit/>
          </a:bodyPr>
          <a:lstStyle/>
          <a:p>
            <a:pPr>
              <a:lnSpc>
                <a:spcPct val="115000"/>
              </a:lnSpc>
            </a:pP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Penyusunan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perencanaan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pengambilan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keputusan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pemecahan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masalah</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melalui</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musyawarah</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mufakat</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5" name="Text Box 55"/>
          <p:cNvSpPr txBox="1"/>
          <p:nvPr/>
        </p:nvSpPr>
        <p:spPr>
          <a:xfrm>
            <a:off x="940940" y="4159875"/>
            <a:ext cx="2033431" cy="422830"/>
          </a:xfrm>
          <a:prstGeom prst="rect">
            <a:avLst/>
          </a:prstGeom>
          <a:noFill/>
          <a:ln w="9525" cap="flat" cmpd="sng" algn="ctr">
            <a:no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algn="ctr">
              <a:lnSpc>
                <a:spcPct val="115000"/>
              </a:lnSpc>
            </a:pP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Demokratis</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6" name="Right Arrow 35"/>
          <p:cNvSpPr/>
          <p:nvPr/>
        </p:nvSpPr>
        <p:spPr>
          <a:xfrm>
            <a:off x="3103945" y="4292706"/>
            <a:ext cx="215300" cy="223382"/>
          </a:xfrm>
          <a:prstGeom prst="rightArrow">
            <a:avLst/>
          </a:prstGeom>
          <a:solidFill>
            <a:srgbClr val="4BACC6"/>
          </a:solidFill>
          <a:ln w="25400" cap="flat" cmpd="sng" algn="ctr">
            <a:solidFill>
              <a:srgbClr val="4BACC6">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endParaRPr lang="en-US"/>
          </a:p>
        </p:txBody>
      </p:sp>
      <p:sp>
        <p:nvSpPr>
          <p:cNvPr id="37" name="Text Box 57"/>
          <p:cNvSpPr txBox="1"/>
          <p:nvPr/>
        </p:nvSpPr>
        <p:spPr>
          <a:xfrm>
            <a:off x="103517" y="5394897"/>
            <a:ext cx="2870003" cy="422830"/>
          </a:xfrm>
          <a:prstGeom prst="rect">
            <a:avLst/>
          </a:prstGeom>
          <a:noFill/>
          <a:ln w="9525" cap="flat" cmpd="sng" algn="ctr">
            <a:no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noAutofit/>
          </a:bodyPr>
          <a:lstStyle/>
          <a:p>
            <a:pPr algn="ctr">
              <a:lnSpc>
                <a:spcPct val="115000"/>
              </a:lnSpc>
            </a:pP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Efektif</a:t>
            </a:r>
            <a:r>
              <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&amp; </a:t>
            </a:r>
            <a:r>
              <a:rPr lang="en-US" sz="2400" b="1" dirty="0" err="1">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efisien</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38" name="Right Arrow 37"/>
          <p:cNvSpPr/>
          <p:nvPr/>
        </p:nvSpPr>
        <p:spPr>
          <a:xfrm>
            <a:off x="3081611" y="5494621"/>
            <a:ext cx="195305" cy="223382"/>
          </a:xfrm>
          <a:prstGeom prst="rightArrow">
            <a:avLst/>
          </a:prstGeom>
          <a:solidFill>
            <a:srgbClr val="4BACC6"/>
          </a:solidFill>
          <a:ln w="25400" cap="flat" cmpd="sng" algn="ctr">
            <a:solidFill>
              <a:srgbClr val="4BACC6">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endParaRPr lang="en-US"/>
          </a:p>
        </p:txBody>
      </p:sp>
      <p:sp>
        <p:nvSpPr>
          <p:cNvPr id="39" name="Text Box 49"/>
          <p:cNvSpPr txBox="1"/>
          <p:nvPr/>
        </p:nvSpPr>
        <p:spPr>
          <a:xfrm>
            <a:off x="3380618" y="5045441"/>
            <a:ext cx="8713616" cy="1211426"/>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noAutofit/>
          </a:bodyPr>
          <a:lstStyle/>
          <a:p>
            <a:pPr>
              <a:lnSpc>
                <a:spcPct val="115000"/>
              </a:lnSpc>
            </a:pP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Pemanfaatan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efektif</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dan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efisien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Hindari</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pemborosan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&amp;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penggunaan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uang</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untuk</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pekerjaan</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yang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kurang</a:t>
            </a:r>
            <a:r>
              <a:rPr lang="en-US"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bermanfaat</a:t>
            </a:r>
            <a:endParaRPr lang="en-US" sz="2400" b="1" dirty="0">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
        <p:nvSpPr>
          <p:cNvPr id="40" name="Right Arrow 39"/>
          <p:cNvSpPr/>
          <p:nvPr/>
        </p:nvSpPr>
        <p:spPr>
          <a:xfrm>
            <a:off x="3086933" y="1747387"/>
            <a:ext cx="215300" cy="223382"/>
          </a:xfrm>
          <a:prstGeom prst="rightArrow">
            <a:avLst/>
          </a:prstGeom>
          <a:solidFill>
            <a:srgbClr val="4BACC6"/>
          </a:solidFill>
          <a:ln w="25400" cap="flat" cmpd="sng" algn="ctr">
            <a:solidFill>
              <a:srgbClr val="4BACC6">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endParaRPr lang="en-US"/>
          </a:p>
        </p:txBody>
      </p:sp>
      <p:sp>
        <p:nvSpPr>
          <p:cNvPr id="2" name="Date Placeholder 1"/>
          <p:cNvSpPr>
            <a:spLocks noGrp="1"/>
          </p:cNvSpPr>
          <p:nvPr>
            <p:ph type="dt" sz="half" idx="10"/>
          </p:nvPr>
        </p:nvSpPr>
        <p:spPr/>
        <p:txBody>
          <a:bodyPr/>
          <a:lstStyle/>
          <a:p>
            <a:r>
              <a:rPr lang="en-ID"/>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752600" y="247137"/>
            <a:ext cx="8686800" cy="772886"/>
          </a:xfrm>
          <a:prstGeom prst="rect">
            <a:avLst/>
          </a:prstGeom>
          <a:solidFill>
            <a:srgbClr val="92D050"/>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anchor="ctr"/>
          <a:lstStyle/>
          <a:p>
            <a:pPr algn="ctr" defTabSz="914400">
              <a:spcBef>
                <a:spcPct val="0"/>
              </a:spcBef>
              <a:defRPr/>
            </a:pPr>
            <a:r>
              <a:rPr lang="en-US" sz="5400" b="1" err="1">
                <a:ln>
                  <a:solidFill>
                    <a:schemeClr val="bg1"/>
                  </a:solidFill>
                </a:ln>
                <a:solidFill>
                  <a:srgbClr val="002060"/>
                </a:solidFill>
                <a:effectLst>
                  <a:outerShdw blurRad="38100" dist="38100" dir="2700000" algn="tl">
                    <a:srgbClr val="000000">
                      <a:alpha val="43137"/>
                    </a:srgbClr>
                  </a:outerShdw>
                </a:effectLst>
              </a:rPr>
              <a:t>SANKSI</a:t>
            </a:r>
            <a:endParaRPr lang="en-US" sz="5400" b="1">
              <a:ln>
                <a:solidFill>
                  <a:schemeClr val="bg1"/>
                </a:solidFill>
              </a:ln>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2068287" y="3192366"/>
            <a:ext cx="8153399" cy="36471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300" dirty="0" err="1">
                <a:solidFill>
                  <a:srgbClr val="002060"/>
                </a:solidFill>
              </a:rPr>
              <a:t>Apabila</a:t>
            </a:r>
            <a:r>
              <a:rPr lang="en-US" sz="3300" dirty="0">
                <a:solidFill>
                  <a:srgbClr val="002060"/>
                </a:solidFill>
              </a:rPr>
              <a:t> </a:t>
            </a:r>
            <a:r>
              <a:rPr lang="en-US" sz="3300" dirty="0" err="1">
                <a:solidFill>
                  <a:srgbClr val="002060"/>
                </a:solidFill>
              </a:rPr>
              <a:t>setelah</a:t>
            </a:r>
            <a:r>
              <a:rPr lang="en-US" sz="3300" dirty="0">
                <a:solidFill>
                  <a:srgbClr val="002060"/>
                </a:solidFill>
              </a:rPr>
              <a:t> proses </a:t>
            </a:r>
            <a:r>
              <a:rPr lang="en-US" sz="3300" dirty="0" err="1">
                <a:solidFill>
                  <a:srgbClr val="002060"/>
                </a:solidFill>
              </a:rPr>
              <a:t>pelaksanaan</a:t>
            </a:r>
            <a:r>
              <a:rPr lang="en-US" sz="3300" dirty="0">
                <a:solidFill>
                  <a:srgbClr val="002060"/>
                </a:solidFill>
              </a:rPr>
              <a:t> </a:t>
            </a:r>
            <a:r>
              <a:rPr lang="en-US" sz="3300" dirty="0" err="1">
                <a:solidFill>
                  <a:srgbClr val="002060"/>
                </a:solidFill>
              </a:rPr>
              <a:t>pekerjaan</a:t>
            </a:r>
            <a:r>
              <a:rPr lang="en-US" sz="3300" dirty="0">
                <a:solidFill>
                  <a:srgbClr val="002060"/>
                </a:solidFill>
              </a:rPr>
              <a:t> </a:t>
            </a:r>
            <a:r>
              <a:rPr lang="en-US" sz="3300" dirty="0" err="1">
                <a:solidFill>
                  <a:srgbClr val="002060"/>
                </a:solidFill>
              </a:rPr>
              <a:t>atau</a:t>
            </a:r>
            <a:r>
              <a:rPr lang="en-US" sz="3300" dirty="0">
                <a:solidFill>
                  <a:srgbClr val="002060"/>
                </a:solidFill>
              </a:rPr>
              <a:t> </a:t>
            </a:r>
            <a:r>
              <a:rPr lang="en-US" sz="3300" dirty="0" err="1">
                <a:solidFill>
                  <a:srgbClr val="002060"/>
                </a:solidFill>
              </a:rPr>
              <a:t>pembangunan</a:t>
            </a:r>
            <a:r>
              <a:rPr lang="en-US" sz="3300" dirty="0">
                <a:solidFill>
                  <a:srgbClr val="002060"/>
                </a:solidFill>
              </a:rPr>
              <a:t> </a:t>
            </a:r>
            <a:r>
              <a:rPr lang="en-US" sz="3300" dirty="0" err="1">
                <a:solidFill>
                  <a:srgbClr val="002060"/>
                </a:solidFill>
              </a:rPr>
              <a:t>selesai</a:t>
            </a:r>
            <a:r>
              <a:rPr lang="en-US" sz="3300" dirty="0">
                <a:solidFill>
                  <a:srgbClr val="002060"/>
                </a:solidFill>
              </a:rPr>
              <a:t> </a:t>
            </a:r>
            <a:r>
              <a:rPr lang="en-US" sz="3300" dirty="0" err="1">
                <a:solidFill>
                  <a:srgbClr val="002060"/>
                </a:solidFill>
              </a:rPr>
              <a:t>sekolah</a:t>
            </a:r>
            <a:r>
              <a:rPr lang="en-US" sz="3300" dirty="0">
                <a:solidFill>
                  <a:srgbClr val="002060"/>
                </a:solidFill>
              </a:rPr>
              <a:t> </a:t>
            </a:r>
            <a:r>
              <a:rPr lang="en-US" sz="3300" dirty="0" err="1">
                <a:solidFill>
                  <a:srgbClr val="002060"/>
                </a:solidFill>
              </a:rPr>
              <a:t>penerima</a:t>
            </a:r>
            <a:r>
              <a:rPr lang="en-US" sz="3300" dirty="0">
                <a:solidFill>
                  <a:srgbClr val="002060"/>
                </a:solidFill>
              </a:rPr>
              <a:t> </a:t>
            </a:r>
            <a:r>
              <a:rPr lang="en-US" sz="3300" dirty="0" err="1">
                <a:solidFill>
                  <a:srgbClr val="002060"/>
                </a:solidFill>
              </a:rPr>
              <a:t>bantuan</a:t>
            </a:r>
            <a:r>
              <a:rPr lang="en-US" sz="3300" dirty="0">
                <a:solidFill>
                  <a:srgbClr val="002060"/>
                </a:solidFill>
              </a:rPr>
              <a:t> </a:t>
            </a:r>
            <a:r>
              <a:rPr lang="en-US" sz="3300" dirty="0" err="1">
                <a:solidFill>
                  <a:srgbClr val="002060"/>
                </a:solidFill>
              </a:rPr>
              <a:t>tidak</a:t>
            </a:r>
            <a:r>
              <a:rPr lang="en-US" sz="3300" dirty="0">
                <a:solidFill>
                  <a:srgbClr val="002060"/>
                </a:solidFill>
              </a:rPr>
              <a:t> </a:t>
            </a:r>
            <a:r>
              <a:rPr lang="en-US" sz="3300" dirty="0" err="1">
                <a:solidFill>
                  <a:srgbClr val="002060"/>
                </a:solidFill>
              </a:rPr>
              <a:t>mengirimkan</a:t>
            </a:r>
            <a:r>
              <a:rPr lang="en-US" sz="3300" dirty="0">
                <a:solidFill>
                  <a:srgbClr val="002060"/>
                </a:solidFill>
              </a:rPr>
              <a:t> LAPORAN, </a:t>
            </a:r>
            <a:r>
              <a:rPr lang="en-US" sz="3300" dirty="0" err="1">
                <a:solidFill>
                  <a:srgbClr val="002060"/>
                </a:solidFill>
              </a:rPr>
              <a:t>maka</a:t>
            </a:r>
            <a:r>
              <a:rPr lang="en-US" sz="3300" dirty="0">
                <a:solidFill>
                  <a:srgbClr val="002060"/>
                </a:solidFill>
              </a:rPr>
              <a:t> </a:t>
            </a:r>
            <a:r>
              <a:rPr lang="en-US" sz="3300" dirty="0" err="1">
                <a:solidFill>
                  <a:srgbClr val="002060"/>
                </a:solidFill>
              </a:rPr>
              <a:t>akan</a:t>
            </a:r>
            <a:r>
              <a:rPr lang="en-US" sz="3300" dirty="0">
                <a:solidFill>
                  <a:srgbClr val="002060"/>
                </a:solidFill>
              </a:rPr>
              <a:t> </a:t>
            </a:r>
            <a:r>
              <a:rPr lang="en-US" sz="3300" dirty="0" err="1">
                <a:solidFill>
                  <a:srgbClr val="002060"/>
                </a:solidFill>
              </a:rPr>
              <a:t>kehilangan</a:t>
            </a:r>
            <a:r>
              <a:rPr lang="en-US" sz="3300" dirty="0">
                <a:solidFill>
                  <a:srgbClr val="002060"/>
                </a:solidFill>
              </a:rPr>
              <a:t> </a:t>
            </a:r>
            <a:r>
              <a:rPr lang="en-US" sz="3300" dirty="0" err="1">
                <a:solidFill>
                  <a:srgbClr val="002060"/>
                </a:solidFill>
              </a:rPr>
              <a:t>hak</a:t>
            </a:r>
            <a:r>
              <a:rPr lang="en-US" sz="3300" dirty="0">
                <a:solidFill>
                  <a:srgbClr val="002060"/>
                </a:solidFill>
              </a:rPr>
              <a:t> </a:t>
            </a:r>
            <a:r>
              <a:rPr lang="en-US" sz="3300" dirty="0" err="1">
                <a:solidFill>
                  <a:srgbClr val="002060"/>
                </a:solidFill>
              </a:rPr>
              <a:t>untuk</a:t>
            </a:r>
            <a:r>
              <a:rPr lang="en-US" sz="3300" dirty="0">
                <a:solidFill>
                  <a:srgbClr val="002060"/>
                </a:solidFill>
              </a:rPr>
              <a:t> </a:t>
            </a:r>
            <a:r>
              <a:rPr lang="en-US" sz="3300" dirty="0" err="1">
                <a:solidFill>
                  <a:srgbClr val="002060"/>
                </a:solidFill>
              </a:rPr>
              <a:t>mendapat</a:t>
            </a:r>
            <a:r>
              <a:rPr lang="en-US" sz="3300" dirty="0">
                <a:solidFill>
                  <a:srgbClr val="002060"/>
                </a:solidFill>
              </a:rPr>
              <a:t> </a:t>
            </a:r>
            <a:r>
              <a:rPr lang="en-US" sz="3300" dirty="0" err="1">
                <a:solidFill>
                  <a:srgbClr val="002060"/>
                </a:solidFill>
              </a:rPr>
              <a:t>bantuan</a:t>
            </a:r>
            <a:r>
              <a:rPr lang="en-US" sz="3300" dirty="0">
                <a:solidFill>
                  <a:srgbClr val="002060"/>
                </a:solidFill>
              </a:rPr>
              <a:t> </a:t>
            </a:r>
            <a:r>
              <a:rPr lang="en-US" sz="3300" dirty="0" err="1">
                <a:solidFill>
                  <a:srgbClr val="002060"/>
                </a:solidFill>
              </a:rPr>
              <a:t>sejenis</a:t>
            </a:r>
            <a:r>
              <a:rPr lang="en-US" sz="3300" dirty="0">
                <a:solidFill>
                  <a:srgbClr val="002060"/>
                </a:solidFill>
              </a:rPr>
              <a:t> </a:t>
            </a:r>
            <a:r>
              <a:rPr lang="en-US" sz="3300" dirty="0" err="1">
                <a:solidFill>
                  <a:srgbClr val="002060"/>
                </a:solidFill>
              </a:rPr>
              <a:t>dari</a:t>
            </a:r>
            <a:r>
              <a:rPr lang="en-US" sz="3300" dirty="0">
                <a:solidFill>
                  <a:srgbClr val="002060"/>
                </a:solidFill>
              </a:rPr>
              <a:t> </a:t>
            </a:r>
            <a:r>
              <a:rPr lang="en-US" sz="3300" dirty="0" err="1">
                <a:solidFill>
                  <a:srgbClr val="002060"/>
                </a:solidFill>
              </a:rPr>
              <a:t>Direktorat</a:t>
            </a:r>
            <a:r>
              <a:rPr lang="en-US" sz="3300" dirty="0">
                <a:solidFill>
                  <a:srgbClr val="002060"/>
                </a:solidFill>
              </a:rPr>
              <a:t> </a:t>
            </a:r>
            <a:r>
              <a:rPr lang="en-US" sz="3300" dirty="0" err="1">
                <a:solidFill>
                  <a:srgbClr val="002060"/>
                </a:solidFill>
              </a:rPr>
              <a:t>Pembinaan</a:t>
            </a:r>
            <a:r>
              <a:rPr lang="en-US" sz="3300" dirty="0">
                <a:solidFill>
                  <a:srgbClr val="002060"/>
                </a:solidFill>
              </a:rPr>
              <a:t> SMA </a:t>
            </a:r>
            <a:r>
              <a:rPr lang="en-US" sz="3300" dirty="0" err="1">
                <a:solidFill>
                  <a:srgbClr val="002060"/>
                </a:solidFill>
              </a:rPr>
              <a:t>pada</a:t>
            </a:r>
            <a:r>
              <a:rPr lang="en-US" sz="3300" dirty="0">
                <a:solidFill>
                  <a:srgbClr val="002060"/>
                </a:solidFill>
              </a:rPr>
              <a:t> </a:t>
            </a:r>
            <a:r>
              <a:rPr lang="en-US" sz="3300" dirty="0" err="1">
                <a:solidFill>
                  <a:srgbClr val="002060"/>
                </a:solidFill>
              </a:rPr>
              <a:t>tahun</a:t>
            </a:r>
            <a:r>
              <a:rPr lang="en-US" sz="3300" dirty="0">
                <a:solidFill>
                  <a:srgbClr val="002060"/>
                </a:solidFill>
              </a:rPr>
              <a:t> </a:t>
            </a:r>
            <a:r>
              <a:rPr lang="en-US" sz="3300" dirty="0" err="1">
                <a:solidFill>
                  <a:srgbClr val="002060"/>
                </a:solidFill>
              </a:rPr>
              <a:t>berikutnya</a:t>
            </a:r>
            <a:r>
              <a:rPr lang="en-US" sz="3300" dirty="0">
                <a:solidFill>
                  <a:srgbClr val="002060"/>
                </a:solidFill>
              </a:rPr>
              <a:t>. </a:t>
            </a:r>
          </a:p>
        </p:txBody>
      </p:sp>
      <p:pic>
        <p:nvPicPr>
          <p:cNvPr id="10" name="Picture 6" descr="C:\Users\HP\AppData\Local\Microsoft\Windows\Temporary Internet Files\Content.IE5\D9TH47SH\MC90043981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861456"/>
            <a:ext cx="4303815" cy="2262744"/>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Elbow Connector 15"/>
          <p:cNvCxnSpPr/>
          <p:nvPr/>
        </p:nvCxnSpPr>
        <p:spPr>
          <a:xfrm>
            <a:off x="4820765" y="1780309"/>
            <a:ext cx="1447800" cy="137160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grpSp>
        <p:nvGrpSpPr>
          <p:cNvPr id="7" name="Group 6"/>
          <p:cNvGrpSpPr/>
          <p:nvPr/>
        </p:nvGrpSpPr>
        <p:grpSpPr>
          <a:xfrm>
            <a:off x="1600200" y="6218946"/>
            <a:ext cx="8881418" cy="410455"/>
            <a:chOff x="76200" y="6019800"/>
            <a:chExt cx="8881418" cy="486655"/>
          </a:xfrm>
        </p:grpSpPr>
        <p:sp>
          <p:nvSpPr>
            <p:cNvPr id="8" name="Rectangle 7"/>
            <p:cNvSpPr/>
            <p:nvPr/>
          </p:nvSpPr>
          <p:spPr bwMode="auto">
            <a:xfrm rot="10800000">
              <a:off x="596829" y="6019800"/>
              <a:ext cx="8360787" cy="47667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defTabSz="914400" fontAlgn="base">
                <a:spcBef>
                  <a:spcPct val="0"/>
                </a:spcBef>
                <a:spcAft>
                  <a:spcPct val="0"/>
                </a:spcAft>
              </a:pPr>
              <a:endParaRPr lang="en-AU" sz="2400">
                <a:latin typeface="Arial" panose="020B0604020202020204" pitchFamily="34" charset="0"/>
              </a:endParaRPr>
            </a:p>
          </p:txBody>
        </p:sp>
        <p:pic>
          <p:nvPicPr>
            <p:cNvPr id="9" name="Picture 8"/>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6200" y="6029783"/>
              <a:ext cx="498397" cy="476672"/>
            </a:xfrm>
            <a:prstGeom prst="rect">
              <a:avLst/>
            </a:prstGeom>
            <a:ln>
              <a:noFill/>
            </a:ln>
          </p:spPr>
        </p:pic>
        <p:grpSp>
          <p:nvGrpSpPr>
            <p:cNvPr id="11" name="Group 10"/>
            <p:cNvGrpSpPr/>
            <p:nvPr/>
          </p:nvGrpSpPr>
          <p:grpSpPr>
            <a:xfrm>
              <a:off x="687760" y="6208994"/>
              <a:ext cx="1911855" cy="291931"/>
              <a:chOff x="611560" y="6599550"/>
              <a:chExt cx="1911855" cy="291931"/>
            </a:xfrm>
          </p:grpSpPr>
          <p:sp>
            <p:nvSpPr>
              <p:cNvPr id="22" name="object 8"/>
              <p:cNvSpPr/>
              <p:nvPr/>
            </p:nvSpPr>
            <p:spPr>
              <a:xfrm>
                <a:off x="611560" y="6599550"/>
                <a:ext cx="245138" cy="291931"/>
              </a:xfrm>
              <a:prstGeom prst="rect">
                <a:avLst/>
              </a:prstGeom>
              <a:blipFill>
                <a:blip r:embed="rId4"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3" name="object 10"/>
              <p:cNvSpPr txBox="1"/>
              <p:nvPr/>
            </p:nvSpPr>
            <p:spPr>
              <a:xfrm>
                <a:off x="901163" y="6602232"/>
                <a:ext cx="1622252"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psma</a:t>
                </a:r>
                <a:r>
                  <a:rPr sz="1200" spc="-5" dirty="0">
                    <a:solidFill>
                      <a:srgbClr val="002060"/>
                    </a:solidFill>
                    <a:latin typeface="Helvetica Light"/>
                    <a:cs typeface="Arial"/>
                  </a:rPr>
                  <a:t>.kemdikbud.go.id</a:t>
                </a:r>
                <a:endParaRPr sz="1200" dirty="0">
                  <a:solidFill>
                    <a:srgbClr val="002060"/>
                  </a:solidFill>
                  <a:latin typeface="Helvetica Light"/>
                  <a:cs typeface="Arial"/>
                </a:endParaRPr>
              </a:p>
            </p:txBody>
          </p:sp>
        </p:grpSp>
        <p:grpSp>
          <p:nvGrpSpPr>
            <p:cNvPr id="12" name="Group 11"/>
            <p:cNvGrpSpPr/>
            <p:nvPr/>
          </p:nvGrpSpPr>
          <p:grpSpPr>
            <a:xfrm>
              <a:off x="3064024" y="6161709"/>
              <a:ext cx="1426632" cy="291931"/>
              <a:chOff x="2987824" y="6552265"/>
              <a:chExt cx="1426632" cy="291931"/>
            </a:xfrm>
          </p:grpSpPr>
          <p:sp>
            <p:nvSpPr>
              <p:cNvPr id="20" name="object 9"/>
              <p:cNvSpPr/>
              <p:nvPr/>
            </p:nvSpPr>
            <p:spPr>
              <a:xfrm>
                <a:off x="2987824" y="6552265"/>
                <a:ext cx="294175" cy="291931"/>
              </a:xfrm>
              <a:prstGeom prst="rect">
                <a:avLst/>
              </a:prstGeom>
              <a:blipFill>
                <a:blip r:embed="rId5"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21" name="object 11"/>
              <p:cNvSpPr txBox="1"/>
              <p:nvPr/>
            </p:nvSpPr>
            <p:spPr>
              <a:xfrm>
                <a:off x="3291838" y="6624864"/>
                <a:ext cx="1122618"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3" name="Group 12"/>
            <p:cNvGrpSpPr/>
            <p:nvPr/>
          </p:nvGrpSpPr>
          <p:grpSpPr>
            <a:xfrm>
              <a:off x="7528520" y="6172563"/>
              <a:ext cx="1429098" cy="291931"/>
              <a:chOff x="5335325" y="6563119"/>
              <a:chExt cx="1429098" cy="291931"/>
            </a:xfrm>
          </p:grpSpPr>
          <p:sp>
            <p:nvSpPr>
              <p:cNvPr id="18" name="object 13"/>
              <p:cNvSpPr/>
              <p:nvPr/>
            </p:nvSpPr>
            <p:spPr>
              <a:xfrm>
                <a:off x="5335325" y="6563119"/>
                <a:ext cx="264178" cy="291931"/>
              </a:xfrm>
              <a:prstGeom prst="rect">
                <a:avLst/>
              </a:prstGeom>
              <a:blipFill>
                <a:blip r:embed="rId6"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9" name="object 14"/>
              <p:cNvSpPr txBox="1"/>
              <p:nvPr/>
            </p:nvSpPr>
            <p:spPr>
              <a:xfrm>
                <a:off x="5641360" y="6605068"/>
                <a:ext cx="1123063"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dire</a:t>
                </a:r>
                <a:r>
                  <a:rPr sz="1200" spc="-10" dirty="0">
                    <a:solidFill>
                      <a:srgbClr val="002060"/>
                    </a:solidFill>
                    <a:latin typeface="Helvetica Light"/>
                    <a:cs typeface="Arial"/>
                  </a:rPr>
                  <a:t>ktora</a:t>
                </a:r>
                <a:r>
                  <a:rPr sz="1200" spc="-5" dirty="0">
                    <a:solidFill>
                      <a:srgbClr val="002060"/>
                    </a:solidFill>
                    <a:latin typeface="Helvetica Light"/>
                    <a:cs typeface="Arial"/>
                  </a:rPr>
                  <a:t>t.psma</a:t>
                </a:r>
                <a:endParaRPr sz="1200" dirty="0">
                  <a:solidFill>
                    <a:srgbClr val="002060"/>
                  </a:solidFill>
                  <a:latin typeface="Helvetica Light"/>
                  <a:cs typeface="Arial"/>
                </a:endParaRPr>
              </a:p>
            </p:txBody>
          </p:sp>
        </p:grpSp>
        <p:grpSp>
          <p:nvGrpSpPr>
            <p:cNvPr id="14" name="Group 13"/>
            <p:cNvGrpSpPr/>
            <p:nvPr/>
          </p:nvGrpSpPr>
          <p:grpSpPr>
            <a:xfrm>
              <a:off x="5440288" y="6150855"/>
              <a:ext cx="1012589" cy="293366"/>
              <a:chOff x="4170472" y="6541411"/>
              <a:chExt cx="1012589" cy="293366"/>
            </a:xfrm>
          </p:grpSpPr>
          <p:sp>
            <p:nvSpPr>
              <p:cNvPr id="15" name="object 12"/>
              <p:cNvSpPr/>
              <p:nvPr/>
            </p:nvSpPr>
            <p:spPr>
              <a:xfrm>
                <a:off x="4170472" y="6541411"/>
                <a:ext cx="305960" cy="291931"/>
              </a:xfrm>
              <a:prstGeom prst="rect">
                <a:avLst/>
              </a:prstGeom>
              <a:blipFill>
                <a:blip r:embed="rId7" cstate="print"/>
                <a:stretch>
                  <a:fillRect/>
                </a:stretch>
              </a:blipFill>
            </p:spPr>
            <p:txBody>
              <a:bodyPr wrap="square" lIns="0" tIns="0" rIns="0" bIns="0" rtlCol="0">
                <a:spAutoFit/>
              </a:bodyPr>
              <a:lstStyle/>
              <a:p>
                <a:endParaRPr sz="1600">
                  <a:solidFill>
                    <a:schemeClr val="bg1"/>
                  </a:solidFill>
                  <a:latin typeface="Helvetica Light"/>
                </a:endParaRPr>
              </a:p>
            </p:txBody>
          </p:sp>
          <p:sp>
            <p:nvSpPr>
              <p:cNvPr id="17" name="object 15"/>
              <p:cNvSpPr txBox="1"/>
              <p:nvPr/>
            </p:nvSpPr>
            <p:spPr>
              <a:xfrm>
                <a:off x="4514656" y="6615828"/>
                <a:ext cx="668405" cy="218949"/>
              </a:xfrm>
              <a:prstGeom prst="rect">
                <a:avLst/>
              </a:prstGeom>
            </p:spPr>
            <p:txBody>
              <a:bodyPr vert="horz" wrap="square" lIns="0" tIns="0" rIns="0" bIns="0" rtlCol="0">
                <a:spAutoFit/>
              </a:bodyPr>
              <a:lstStyle/>
              <a:p>
                <a:pPr marL="12700"/>
                <a:r>
                  <a:rPr sz="1200" dirty="0">
                    <a:solidFill>
                      <a:srgbClr val="002060"/>
                    </a:solidFill>
                    <a:latin typeface="Helvetica Light"/>
                    <a:cs typeface="Arial"/>
                  </a:rPr>
                  <a:t>di</a:t>
                </a:r>
                <a:r>
                  <a:rPr sz="1200" spc="-5" dirty="0">
                    <a:solidFill>
                      <a:srgbClr val="002060"/>
                    </a:solidFill>
                    <a:latin typeface="Helvetica Light"/>
                    <a:cs typeface="Arial"/>
                  </a:rPr>
                  <a:t>t_psma</a:t>
                </a:r>
                <a:endParaRPr sz="1200" dirty="0">
                  <a:solidFill>
                    <a:srgbClr val="002060"/>
                  </a:solidFill>
                  <a:latin typeface="Helvetica Light"/>
                  <a:cs typeface="Arial"/>
                </a:endParaRPr>
              </a:p>
            </p:txBody>
          </p:sp>
        </p:grpSp>
      </p:grpSp>
    </p:spTree>
    <p:extLst>
      <p:ext uri="{BB962C8B-B14F-4D97-AF65-F5344CB8AC3E}">
        <p14:creationId xmlns:p14="http://schemas.microsoft.com/office/powerpoint/2010/main" val="70218211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242" y="383459"/>
            <a:ext cx="278553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Cooper Black" panose="0208090404030B020404" pitchFamily="18" charset="0"/>
              </a:rPr>
              <a:t>PENERIMA</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96" y="1136385"/>
            <a:ext cx="3257823" cy="321020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05" y="4588134"/>
            <a:ext cx="8417719" cy="2104430"/>
          </a:xfrm>
          <a:prstGeom prst="rect">
            <a:avLst/>
          </a:prstGeom>
        </p:spPr>
      </p:pic>
      <p:sp>
        <p:nvSpPr>
          <p:cNvPr id="6" name="TextBox 5"/>
          <p:cNvSpPr txBox="1"/>
          <p:nvPr/>
        </p:nvSpPr>
        <p:spPr>
          <a:xfrm>
            <a:off x="4752305" y="383459"/>
            <a:ext cx="5067970"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Cooper Black" panose="0208090404030B020404" pitchFamily="18" charset="0"/>
              </a:rPr>
              <a:t>PENANGGUNGJAWAB</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246" y="968234"/>
            <a:ext cx="2424087" cy="2855492"/>
          </a:xfrm>
          <a:prstGeom prst="rect">
            <a:avLst/>
          </a:prstGeom>
        </p:spPr>
      </p:pic>
      <p:sp>
        <p:nvSpPr>
          <p:cNvPr id="3" name="Date Placeholder 2"/>
          <p:cNvSpPr>
            <a:spLocks noGrp="1"/>
          </p:cNvSpPr>
          <p:nvPr>
            <p:ph type="dt" sz="half" idx="10"/>
          </p:nvPr>
        </p:nvSpPr>
        <p:spPr/>
        <p:txBody>
          <a:bodyPr/>
          <a:lstStyle/>
          <a:p>
            <a:r>
              <a:rPr lang="en-ID"/>
              <a:t>.</a:t>
            </a:r>
            <a:endParaRPr lang="en-US" dirty="0"/>
          </a:p>
        </p:txBody>
      </p:sp>
      <p:sp>
        <p:nvSpPr>
          <p:cNvPr id="17" name="TextBox 16"/>
          <p:cNvSpPr txBox="1"/>
          <p:nvPr/>
        </p:nvSpPr>
        <p:spPr>
          <a:xfrm>
            <a:off x="5118333" y="4408501"/>
            <a:ext cx="3886019"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Cooper Black" panose="0208090404030B020404" pitchFamily="18" charset="0"/>
              </a:rPr>
              <a:t>PELAKSANA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2398323"/>
            <a:ext cx="3412027" cy="4019252"/>
          </a:xfrm>
          <a:prstGeom prst="rect">
            <a:avLst/>
          </a:prstGeom>
        </p:spPr>
      </p:pic>
      <p:sp>
        <p:nvSpPr>
          <p:cNvPr id="3" name="Title 2"/>
          <p:cNvSpPr>
            <a:spLocks noGrp="1"/>
          </p:cNvSpPr>
          <p:nvPr>
            <p:ph type="title"/>
          </p:nvPr>
        </p:nvSpPr>
        <p:spPr>
          <a:xfrm>
            <a:off x="220133" y="294748"/>
            <a:ext cx="11442779" cy="1003540"/>
          </a:xfrm>
        </p:spPr>
        <p:txBody>
          <a:bodyPr anchor="ctr">
            <a:noAutofit/>
          </a:bodyPr>
          <a:lstStyle/>
          <a:p>
            <a:r>
              <a:rPr lang="en-US" sz="4800" b="1" dirty="0" err="1">
                <a:ln>
                  <a:solidFill>
                    <a:srgbClr val="0070C0"/>
                  </a:solidFill>
                </a:ln>
                <a:solidFill>
                  <a:schemeClr val="tx1"/>
                </a:solidFill>
                <a:latin typeface="Cooper Black" panose="0208090404030B020404" pitchFamily="18" charset="0"/>
              </a:rPr>
              <a:t>Pengelolaan</a:t>
            </a:r>
            <a:r>
              <a:rPr lang="en-US" sz="4800" b="1" dirty="0">
                <a:ln>
                  <a:solidFill>
                    <a:srgbClr val="0070C0"/>
                  </a:solidFill>
                </a:ln>
                <a:solidFill>
                  <a:schemeClr val="tx1"/>
                </a:solidFill>
                <a:latin typeface="Cooper Black" panose="0208090404030B020404" pitchFamily="18" charset="0"/>
              </a:rPr>
              <a:t> </a:t>
            </a:r>
            <a:r>
              <a:rPr lang="en-US" sz="4800" b="1" dirty="0" err="1">
                <a:ln>
                  <a:solidFill>
                    <a:srgbClr val="0070C0"/>
                  </a:solidFill>
                </a:ln>
                <a:solidFill>
                  <a:schemeClr val="tx1"/>
                </a:solidFill>
                <a:latin typeface="Cooper Black" panose="0208090404030B020404" pitchFamily="18" charset="0"/>
              </a:rPr>
              <a:t>Administratif</a:t>
            </a:r>
            <a:endParaRPr lang="en-US" sz="4800" b="1" dirty="0">
              <a:ln>
                <a:solidFill>
                  <a:srgbClr val="0070C0"/>
                </a:solidFill>
              </a:ln>
              <a:solidFill>
                <a:schemeClr val="tx1"/>
              </a:solidFill>
              <a:latin typeface="Cooper Black" panose="0208090404030B020404" pitchFamily="18" charset="0"/>
            </a:endParaRPr>
          </a:p>
        </p:txBody>
      </p:sp>
      <p:sp>
        <p:nvSpPr>
          <p:cNvPr id="4" name="TextBox 3"/>
          <p:cNvSpPr txBox="1"/>
          <p:nvPr/>
        </p:nvSpPr>
        <p:spPr>
          <a:xfrm>
            <a:off x="949284" y="1839597"/>
            <a:ext cx="2868124" cy="461665"/>
          </a:xfrm>
          <a:prstGeom prst="rect">
            <a:avLst/>
          </a:prstGeom>
          <a:noFill/>
        </p:spPr>
        <p:txBody>
          <a:bodyPr wrap="square" rtlCol="0" anchor="ctr">
            <a:spAutoFit/>
          </a:bodyPr>
          <a:lstStyle/>
          <a:p>
            <a:pPr algn="ctr"/>
            <a:r>
              <a:rPr lang="en-US" sz="2400" b="1" dirty="0" err="1">
                <a:effectLst>
                  <a:outerShdw blurRad="38100" dist="38100" dir="2700000" algn="tl">
                    <a:srgbClr val="000000">
                      <a:alpha val="43137"/>
                    </a:srgbClr>
                  </a:outerShdw>
                </a:effectLst>
              </a:rPr>
              <a:t>Penanggungjawab</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4641012" y="1091061"/>
            <a:ext cx="7272692" cy="2308324"/>
          </a:xfrm>
          <a:prstGeom prst="rect">
            <a:avLst/>
          </a:prstGeom>
          <a:noFill/>
        </p:spPr>
        <p:txBody>
          <a:bodyPr wrap="square" rtlCol="0" anchor="ctr">
            <a:spAutoFit/>
          </a:bodyPr>
          <a:lstStyle/>
          <a:p>
            <a:r>
              <a:rPr lang="id-ID" sz="2400" b="1" dirty="0">
                <a:effectLst>
                  <a:outerShdw blurRad="38100" dist="38100" dir="2700000" algn="tl">
                    <a:srgbClr val="000000">
                      <a:alpha val="43137"/>
                    </a:srgbClr>
                  </a:outerShdw>
                </a:effectLst>
                <a:latin typeface="Bookman Old Style" panose="02050604050505020204" pitchFamily="18" charset="0"/>
              </a:rPr>
              <a:t>Apabila terjadi pergantian kepala sekolah </a:t>
            </a:r>
            <a:r>
              <a:rPr lang="id-ID" sz="2400" b="1" u="sng" dirty="0">
                <a:effectLst>
                  <a:outerShdw blurRad="38100" dist="38100" dir="2700000" algn="tl">
                    <a:srgbClr val="000000">
                      <a:alpha val="43137"/>
                    </a:srgbClr>
                  </a:outerShdw>
                </a:effectLst>
                <a:latin typeface="Bookman Old Style" panose="02050604050505020204" pitchFamily="18" charset="0"/>
              </a:rPr>
              <a:t>pada saat</a:t>
            </a:r>
            <a:r>
              <a:rPr lang="id-ID" sz="2400" b="1" dirty="0">
                <a:effectLst>
                  <a:outerShdw blurRad="38100" dist="38100" dir="2700000" algn="tl">
                    <a:srgbClr val="000000">
                      <a:alpha val="43137"/>
                    </a:srgbClr>
                  </a:outerShdw>
                </a:effectLst>
                <a:latin typeface="Bookman Old Style" panose="02050604050505020204" pitchFamily="18" charset="0"/>
              </a:rPr>
              <a:t> pelaksanaan program sedang berjalan, maka pelaksanaan pekerjaan dan pengelolaan dana </a:t>
            </a:r>
            <a:r>
              <a:rPr lang="id-ID" sz="2400" b="1" u="sng" dirty="0">
                <a:effectLst>
                  <a:outerShdw blurRad="38100" dist="38100" dir="2700000" algn="tl">
                    <a:srgbClr val="000000">
                      <a:alpha val="43137"/>
                    </a:srgbClr>
                  </a:outerShdw>
                </a:effectLst>
                <a:latin typeface="Bookman Old Style" panose="02050604050505020204" pitchFamily="18" charset="0"/>
              </a:rPr>
              <a:t>sebelum</a:t>
            </a:r>
            <a:r>
              <a:rPr lang="id-ID" sz="2400" b="1" dirty="0">
                <a:effectLst>
                  <a:outerShdw blurRad="38100" dist="38100" dir="2700000" algn="tl">
                    <a:srgbClr val="000000">
                      <a:alpha val="43137"/>
                    </a:srgbClr>
                  </a:outerShdw>
                </a:effectLst>
                <a:latin typeface="Bookman Old Style" panose="02050604050505020204" pitchFamily="18" charset="0"/>
              </a:rPr>
              <a:t> terjadi penggantian menjadi tanggung jawab </a:t>
            </a:r>
            <a:r>
              <a:rPr lang="id-ID" sz="2400" b="1" u="sng" dirty="0">
                <a:effectLst>
                  <a:outerShdw blurRad="38100" dist="38100" dir="2700000" algn="tl">
                    <a:srgbClr val="000000">
                      <a:alpha val="43137"/>
                    </a:srgbClr>
                  </a:outerShdw>
                </a:effectLst>
                <a:latin typeface="Bookman Old Style" panose="02050604050505020204" pitchFamily="18" charset="0"/>
              </a:rPr>
              <a:t>pejabat lama</a:t>
            </a:r>
            <a:endParaRPr lang="en-US" sz="2400" b="1" u="sng" dirty="0">
              <a:effectLst>
                <a:outerShdw blurRad="38100" dist="38100" dir="2700000" algn="tl">
                  <a:srgbClr val="000000">
                    <a:alpha val="43137"/>
                  </a:srgbClr>
                </a:outerShdw>
              </a:effectLst>
              <a:latin typeface="Bookman Old Style" panose="02050604050505020204" pitchFamily="18" charset="0"/>
            </a:endParaRPr>
          </a:p>
        </p:txBody>
      </p:sp>
      <p:sp>
        <p:nvSpPr>
          <p:cNvPr id="6" name="TextBox 5"/>
          <p:cNvSpPr txBox="1"/>
          <p:nvPr/>
        </p:nvSpPr>
        <p:spPr>
          <a:xfrm>
            <a:off x="4641012" y="3397930"/>
            <a:ext cx="6823493" cy="1938992"/>
          </a:xfrm>
          <a:prstGeom prst="rect">
            <a:avLst/>
          </a:prstGeom>
          <a:noFill/>
        </p:spPr>
        <p:txBody>
          <a:bodyPr wrap="square" rtlCol="0">
            <a:spAutoFit/>
          </a:bodyPr>
          <a:lstStyle/>
          <a:p>
            <a:r>
              <a:rPr lang="id-ID" sz="2400" b="1" u="sng" dirty="0">
                <a:solidFill>
                  <a:srgbClr val="FF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PEJABAT LAMA</a:t>
            </a: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wajib menyerahkan dan mempertanggungjawabkan seluruh pekerjaan yang sudah dilakukan yang dituangkan dalam berita acara serah terima pekerjaan</a:t>
            </a:r>
            <a:endParaRPr lang="en-US" sz="2400" b="1" dirty="0">
              <a:effectLst>
                <a:outerShdw blurRad="38100" dist="38100" dir="2700000" algn="tl">
                  <a:srgbClr val="000000">
                    <a:alpha val="43137"/>
                  </a:srgbClr>
                </a:outerShdw>
              </a:effectLst>
            </a:endParaRPr>
          </a:p>
        </p:txBody>
      </p:sp>
      <p:sp>
        <p:nvSpPr>
          <p:cNvPr id="7" name="TextBox 6"/>
          <p:cNvSpPr txBox="1"/>
          <p:nvPr/>
        </p:nvSpPr>
        <p:spPr>
          <a:xfrm>
            <a:off x="4641012" y="5282096"/>
            <a:ext cx="7073910" cy="1569660"/>
          </a:xfrm>
          <a:prstGeom prst="rect">
            <a:avLst/>
          </a:prstGeom>
          <a:noFill/>
        </p:spPr>
        <p:txBody>
          <a:bodyPr wrap="square" rtlCol="0">
            <a:spAutoFit/>
          </a:bodyPr>
          <a:lstStyle/>
          <a:p>
            <a:r>
              <a:rPr lang="id-ID" sz="2400" b="1" u="sng" dirty="0">
                <a:solidFill>
                  <a:srgbClr val="FF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PEJABAT BARU</a:t>
            </a:r>
            <a:r>
              <a:rPr lang="id-ID" sz="2400" b="1" dirty="0">
                <a:solidFill>
                  <a:srgbClr val="000000"/>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Arial" panose="020B0604020202020204" pitchFamily="34" charset="0"/>
              </a:rPr>
              <a:t> wajib meneruskan seluruh program dan kegiatan sesuai ketentuan yang sudah disepakati dengan pemberi bantuan</a:t>
            </a:r>
            <a:endParaRPr lang="en-US" sz="2400" b="1" dirty="0">
              <a:effectLst>
                <a:outerShdw blurRad="38100" dist="38100" dir="2700000" algn="tl">
                  <a:srgbClr val="000000">
                    <a:alpha val="43137"/>
                  </a:srgbClr>
                </a:outerShdw>
              </a:effectLst>
            </a:endParaRPr>
          </a:p>
        </p:txBody>
      </p:sp>
      <p:sp>
        <p:nvSpPr>
          <p:cNvPr id="8" name="Date Placeholder 7"/>
          <p:cNvSpPr>
            <a:spLocks noGrp="1"/>
          </p:cNvSpPr>
          <p:nvPr>
            <p:ph type="dt" sz="half" idx="10"/>
          </p:nvPr>
        </p:nvSpPr>
        <p:spPr/>
        <p:txBody>
          <a:bodyPr/>
          <a:lstStyle/>
          <a:p>
            <a:r>
              <a:rPr lang="en-ID"/>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8596630" cy="824230"/>
          </a:xfrm>
        </p:spPr>
        <p:txBody>
          <a:bodyPr>
            <a:normAutofit fontScale="90000"/>
          </a:bodyPr>
          <a:lstStyle/>
          <a:p>
            <a:r>
              <a:rPr lang="en-US">
                <a:solidFill>
                  <a:schemeClr val="tx1"/>
                </a:solidFill>
              </a:rPr>
              <a:t>Kriteria Penerima Bantuan</a:t>
            </a:r>
            <a:br>
              <a:rPr lang="en-US"/>
            </a:br>
            <a:br>
              <a:rPr lang="en-US"/>
            </a:br>
            <a:endParaRPr lang="en-US"/>
          </a:p>
        </p:txBody>
      </p:sp>
      <p:sp>
        <p:nvSpPr>
          <p:cNvPr id="3" name="Date Placeholder 2"/>
          <p:cNvSpPr>
            <a:spLocks noGrp="1"/>
          </p:cNvSpPr>
          <p:nvPr>
            <p:ph type="dt" sz="half" idx="10"/>
          </p:nvPr>
        </p:nvSpPr>
        <p:spPr/>
        <p:txBody>
          <a:bodyPr/>
          <a:lstStyle/>
          <a:p>
            <a:r>
              <a:rPr lang="en-ID"/>
              <a:t>.</a:t>
            </a:r>
            <a:endParaRPr lang="en-US" dirty="0"/>
          </a:p>
        </p:txBody>
      </p:sp>
      <p:sp>
        <p:nvSpPr>
          <p:cNvPr id="4" name="Title 1"/>
          <p:cNvSpPr>
            <a:spLocks noGrp="1"/>
          </p:cNvSpPr>
          <p:nvPr/>
        </p:nvSpPr>
        <p:spPr>
          <a:xfrm>
            <a:off x="987425" y="1955165"/>
            <a:ext cx="8596630" cy="2720975"/>
          </a:xfrm>
          <a:prstGeom prst="rect">
            <a:avLst/>
          </a:prstGeom>
        </p:spPr>
        <p:txBody>
          <a:bodyPr vert="horz" lIns="91440" tIns="45720" rIns="91440" bIns="45720" rtlCol="0" anchor="t"/>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charset="0"/>
              <a:buChar char="Ø"/>
            </a:pPr>
            <a:r>
              <a:rPr lang="en-US" sz="3200" dirty="0" err="1">
                <a:solidFill>
                  <a:schemeClr val="accent2"/>
                </a:solidFill>
              </a:rPr>
              <a:t>Tidak</a:t>
            </a:r>
            <a:r>
              <a:rPr lang="en-US" sz="3200" dirty="0">
                <a:solidFill>
                  <a:schemeClr val="accent2"/>
                </a:solidFill>
              </a:rPr>
              <a:t> </a:t>
            </a:r>
            <a:r>
              <a:rPr lang="en-US" sz="3200" dirty="0" err="1">
                <a:solidFill>
                  <a:schemeClr val="accent2"/>
                </a:solidFill>
              </a:rPr>
              <a:t>mendapatkan</a:t>
            </a:r>
            <a:r>
              <a:rPr lang="en-US" sz="3200" dirty="0">
                <a:solidFill>
                  <a:schemeClr val="accent2"/>
                </a:solidFill>
              </a:rPr>
              <a:t> </a:t>
            </a:r>
            <a:r>
              <a:rPr lang="en-US" sz="3200" dirty="0" err="1">
                <a:solidFill>
                  <a:schemeClr val="accent2"/>
                </a:solidFill>
              </a:rPr>
              <a:t>jenis</a:t>
            </a:r>
            <a:r>
              <a:rPr lang="en-US" sz="3200" dirty="0">
                <a:solidFill>
                  <a:schemeClr val="accent2"/>
                </a:solidFill>
              </a:rPr>
              <a:t> </a:t>
            </a:r>
            <a:r>
              <a:rPr lang="en-US" sz="3200" dirty="0" err="1">
                <a:solidFill>
                  <a:schemeClr val="accent2"/>
                </a:solidFill>
              </a:rPr>
              <a:t>bantuan</a:t>
            </a:r>
            <a:r>
              <a:rPr lang="en-US" sz="3200" dirty="0">
                <a:solidFill>
                  <a:schemeClr val="accent2"/>
                </a:solidFill>
              </a:rPr>
              <a:t> yang </a:t>
            </a:r>
            <a:r>
              <a:rPr lang="en-US" sz="3200" dirty="0" err="1">
                <a:solidFill>
                  <a:schemeClr val="accent2"/>
                </a:solidFill>
              </a:rPr>
              <a:t>sama</a:t>
            </a:r>
            <a:r>
              <a:rPr lang="en-US" sz="3200" dirty="0">
                <a:solidFill>
                  <a:schemeClr val="accent2"/>
                </a:solidFill>
              </a:rPr>
              <a:t> </a:t>
            </a:r>
            <a:r>
              <a:rPr lang="en-US" sz="3200" dirty="0" err="1">
                <a:solidFill>
                  <a:schemeClr val="accent2"/>
                </a:solidFill>
              </a:rPr>
              <a:t>dari</a:t>
            </a:r>
            <a:r>
              <a:rPr lang="en-US" sz="3200" dirty="0">
                <a:solidFill>
                  <a:schemeClr val="accent2"/>
                </a:solidFill>
              </a:rPr>
              <a:t> DAK </a:t>
            </a:r>
            <a:r>
              <a:rPr lang="en-US" sz="3200" dirty="0" err="1">
                <a:solidFill>
                  <a:schemeClr val="accent2"/>
                </a:solidFill>
              </a:rPr>
              <a:t>propinsi</a:t>
            </a:r>
            <a:r>
              <a:rPr lang="en-US" sz="3200" dirty="0">
                <a:solidFill>
                  <a:schemeClr val="accent2"/>
                </a:solidFill>
              </a:rPr>
              <a:t> pada </a:t>
            </a:r>
            <a:r>
              <a:rPr lang="en-US" sz="3200" dirty="0" err="1">
                <a:solidFill>
                  <a:schemeClr val="accent2"/>
                </a:solidFill>
              </a:rPr>
              <a:t>tahun</a:t>
            </a:r>
            <a:r>
              <a:rPr lang="en-US" sz="3200" dirty="0">
                <a:solidFill>
                  <a:schemeClr val="accent2"/>
                </a:solidFill>
              </a:rPr>
              <a:t> 2020,2021</a:t>
            </a:r>
          </a:p>
          <a:p>
            <a:pPr indent="0">
              <a:buFont typeface="Wingdings" panose="05000000000000000000" charset="0"/>
            </a:pPr>
            <a:endParaRPr lang="en-US" sz="3200" dirty="0">
              <a:solidFill>
                <a:schemeClr val="accent2"/>
              </a:solidFill>
            </a:endParaRPr>
          </a:p>
          <a:p>
            <a:pPr marL="457200" indent="-457200">
              <a:buFont typeface="Wingdings" panose="05000000000000000000" charset="0"/>
              <a:buChar char="Ø"/>
            </a:pPr>
            <a:r>
              <a:rPr lang="en-US" sz="3200" dirty="0" err="1">
                <a:solidFill>
                  <a:schemeClr val="accent2"/>
                </a:solidFill>
              </a:rPr>
              <a:t>Sekolah</a:t>
            </a:r>
            <a:r>
              <a:rPr lang="en-US" sz="3200" dirty="0">
                <a:solidFill>
                  <a:schemeClr val="accent2"/>
                </a:solidFill>
              </a:rPr>
              <a:t> </a:t>
            </a:r>
            <a:r>
              <a:rPr lang="en-US" sz="3200" dirty="0" err="1">
                <a:solidFill>
                  <a:schemeClr val="accent2"/>
                </a:solidFill>
              </a:rPr>
              <a:t>telah</a:t>
            </a:r>
            <a:r>
              <a:rPr lang="en-US" sz="3200" dirty="0">
                <a:solidFill>
                  <a:schemeClr val="accent2"/>
                </a:solidFill>
              </a:rPr>
              <a:t> </a:t>
            </a:r>
            <a:r>
              <a:rPr lang="en-US" sz="3200" dirty="0" err="1">
                <a:solidFill>
                  <a:schemeClr val="accent2"/>
                </a:solidFill>
              </a:rPr>
              <a:t>melakukan</a:t>
            </a:r>
            <a:r>
              <a:rPr lang="en-US" sz="3200" dirty="0">
                <a:solidFill>
                  <a:schemeClr val="accent2"/>
                </a:solidFill>
              </a:rPr>
              <a:t> </a:t>
            </a:r>
            <a:r>
              <a:rPr lang="en-US" sz="3200" dirty="0" err="1">
                <a:solidFill>
                  <a:schemeClr val="accent2"/>
                </a:solidFill>
              </a:rPr>
              <a:t>pemuktakhiran</a:t>
            </a:r>
            <a:r>
              <a:rPr lang="en-US" sz="3200" dirty="0">
                <a:solidFill>
                  <a:schemeClr val="accent2"/>
                </a:solidFill>
              </a:rPr>
              <a:t> </a:t>
            </a:r>
            <a:r>
              <a:rPr lang="en-US" sz="3200" dirty="0" err="1">
                <a:solidFill>
                  <a:schemeClr val="accent2"/>
                </a:solidFill>
              </a:rPr>
              <a:t>dapodik</a:t>
            </a:r>
            <a:br>
              <a:rPr lang="en-US" sz="3200" dirty="0">
                <a:solidFill>
                  <a:schemeClr val="accent2"/>
                </a:solidFill>
              </a:rPr>
            </a:br>
            <a:br>
              <a:rPr lang="en-US" sz="3200" dirty="0">
                <a:solidFill>
                  <a:schemeClr val="accent2"/>
                </a:solidFill>
              </a:rPr>
            </a:br>
            <a:endParaRPr lang="en-US" sz="3200" dirty="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01626" y="687877"/>
            <a:ext cx="9947374" cy="1646302"/>
          </a:xfrm>
        </p:spPr>
        <p:txBody>
          <a:bodyPr anchor="ctr"/>
          <a:lstStyle/>
          <a:p>
            <a:pPr algn="ctr"/>
            <a:r>
              <a:rPr lang="en-US" sz="88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MEKANISME</a:t>
            </a:r>
            <a:endParaRPr lang="en-US" sz="8800" dirty="0">
              <a:ln>
                <a:solidFill>
                  <a:schemeClr val="accent1">
                    <a:lumMod val="20000"/>
                    <a:lumOff val="80000"/>
                  </a:schemeClr>
                </a:solidFill>
              </a:ln>
              <a:solidFill>
                <a:schemeClr val="tx1"/>
              </a:solidFill>
              <a:latin typeface="Cooper Black" panose="0208090404030B020404" pitchFamily="18" charset="0"/>
            </a:endParaRPr>
          </a:p>
        </p:txBody>
      </p:sp>
      <p:sp>
        <p:nvSpPr>
          <p:cNvPr id="8" name="Subtitle 7"/>
          <p:cNvSpPr>
            <a:spLocks noGrp="1"/>
          </p:cNvSpPr>
          <p:nvPr>
            <p:ph type="subTitle" idx="1"/>
          </p:nvPr>
        </p:nvSpPr>
        <p:spPr>
          <a:xfrm>
            <a:off x="266701" y="3059694"/>
            <a:ext cx="11696700" cy="2108427"/>
          </a:xfrm>
        </p:spPr>
        <p:txBody>
          <a:bodyPr anchor="ctr">
            <a:noAutofit/>
          </a:bodyPr>
          <a:lstStyle/>
          <a:p>
            <a:pPr algn="ctr"/>
            <a:r>
              <a:rPr lang="en-US" sz="66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PEMBERIAN BANTUAN PEMERINTAH</a:t>
            </a:r>
            <a:endParaRPr lang="en-US" sz="6000" dirty="0">
              <a:ln>
                <a:solidFill>
                  <a:schemeClr val="accent1">
                    <a:lumMod val="20000"/>
                    <a:lumOff val="80000"/>
                  </a:schemeClr>
                </a:solidFill>
              </a:ln>
              <a:solidFill>
                <a:schemeClr val="tx1"/>
              </a:solidFill>
              <a:latin typeface="Cooper Black" panose="0208090404030B020404" pitchFamily="18" charset="0"/>
            </a:endParaRPr>
          </a:p>
        </p:txBody>
      </p:sp>
      <p:sp>
        <p:nvSpPr>
          <p:cNvPr id="2" name="Date Placeholder 1"/>
          <p:cNvSpPr>
            <a:spLocks noGrp="1"/>
          </p:cNvSpPr>
          <p:nvPr>
            <p:ph type="dt" sz="half" idx="10"/>
          </p:nvPr>
        </p:nvSpPr>
        <p:spPr/>
        <p:txBody>
          <a:bodyPr/>
          <a:lstStyle/>
          <a:p>
            <a:r>
              <a:rPr lang="en-ID"/>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250628"/>
            <a:ext cx="9329420" cy="1687830"/>
          </a:xfrm>
        </p:spPr>
        <p:txBody>
          <a:bodyPr>
            <a:noAutofit/>
          </a:bodyPr>
          <a:lstStyle/>
          <a:p>
            <a:r>
              <a:rPr lang="en-US" sz="3200" dirty="0" err="1">
                <a:solidFill>
                  <a:schemeClr val="tx1"/>
                </a:solidFill>
              </a:rPr>
              <a:t>Softfile</a:t>
            </a:r>
            <a:r>
              <a:rPr lang="en-US" sz="3200" dirty="0">
                <a:solidFill>
                  <a:schemeClr val="tx1"/>
                </a:solidFill>
              </a:rPr>
              <a:t> Proposal Hasil Review </a:t>
            </a:r>
            <a:r>
              <a:rPr lang="en-US" sz="3200" dirty="0" err="1">
                <a:solidFill>
                  <a:schemeClr val="tx1"/>
                </a:solidFill>
              </a:rPr>
              <a:t>dikirim</a:t>
            </a:r>
            <a:r>
              <a:rPr lang="en-US" sz="3200" dirty="0">
                <a:solidFill>
                  <a:schemeClr val="tx1"/>
                </a:solidFill>
              </a:rPr>
              <a:t> </a:t>
            </a:r>
            <a:r>
              <a:rPr lang="en-US" sz="3200" dirty="0" err="1">
                <a:solidFill>
                  <a:schemeClr val="tx1"/>
                </a:solidFill>
              </a:rPr>
              <a:t>ke</a:t>
            </a:r>
            <a:r>
              <a:rPr lang="en-US" sz="3200" dirty="0">
                <a:solidFill>
                  <a:schemeClr val="tx1"/>
                </a:solidFill>
              </a:rPr>
              <a:t> </a:t>
            </a:r>
            <a:r>
              <a:rPr lang="en-US" sz="3200" dirty="0" err="1">
                <a:solidFill>
                  <a:schemeClr val="tx1"/>
                </a:solidFill>
              </a:rPr>
              <a:t>Direktorat</a:t>
            </a:r>
            <a:r>
              <a:rPr lang="en-US" sz="3200" dirty="0">
                <a:solidFill>
                  <a:schemeClr val="tx1"/>
                </a:solidFill>
              </a:rPr>
              <a:t> SMA </a:t>
            </a:r>
            <a:r>
              <a:rPr lang="en-US" sz="3200" dirty="0" err="1">
                <a:solidFill>
                  <a:schemeClr val="tx1"/>
                </a:solidFill>
              </a:rPr>
              <a:t>melalui</a:t>
            </a:r>
            <a:r>
              <a:rPr lang="en-US" sz="3200" dirty="0">
                <a:solidFill>
                  <a:schemeClr val="tx1"/>
                </a:solidFill>
              </a:rPr>
              <a:t> </a:t>
            </a:r>
            <a:r>
              <a:rPr lang="en-US" sz="3200" dirty="0" err="1">
                <a:solidFill>
                  <a:schemeClr val="tx1"/>
                </a:solidFill>
              </a:rPr>
              <a:t>Mekanisme</a:t>
            </a:r>
            <a:r>
              <a:rPr lang="en-US" sz="3200" dirty="0">
                <a:solidFill>
                  <a:schemeClr val="tx1"/>
                </a:solidFill>
              </a:rPr>
              <a:t> </a:t>
            </a:r>
            <a:r>
              <a:rPr lang="en-US" sz="3200" dirty="0" err="1">
                <a:solidFill>
                  <a:schemeClr val="tx1"/>
                </a:solidFill>
              </a:rPr>
              <a:t>aplikasi</a:t>
            </a:r>
            <a:r>
              <a:rPr lang="en-US" sz="3200" dirty="0">
                <a:solidFill>
                  <a:schemeClr val="tx1"/>
                </a:solidFill>
              </a:rPr>
              <a:t> e-proposal </a:t>
            </a:r>
            <a:r>
              <a:rPr lang="en-US" sz="3200" dirty="0" err="1">
                <a:solidFill>
                  <a:schemeClr val="tx1"/>
                </a:solidFill>
              </a:rPr>
              <a:t>melalui</a:t>
            </a:r>
            <a:r>
              <a:rPr lang="en-US" sz="3200" dirty="0">
                <a:solidFill>
                  <a:schemeClr val="tx1"/>
                </a:solidFill>
              </a:rPr>
              <a:t> link </a:t>
            </a:r>
            <a:r>
              <a:rPr lang="en-US" sz="3200" dirty="0">
                <a:solidFill>
                  <a:schemeClr val="tx1"/>
                </a:solidFill>
                <a:sym typeface="+mn-ea"/>
              </a:rPr>
              <a:t>https://</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677545" y="2001406"/>
            <a:ext cx="11043285" cy="4856593"/>
          </a:xfrm>
        </p:spPr>
        <p:txBody>
          <a:bodyPr>
            <a:noAutofit/>
          </a:bodyPr>
          <a:lstStyle/>
          <a:p>
            <a:pPr marL="0" indent="0">
              <a:buNone/>
            </a:pPr>
            <a:r>
              <a:rPr lang="en-US" sz="2800" dirty="0" err="1">
                <a:solidFill>
                  <a:schemeClr val="tx1"/>
                </a:solidFill>
              </a:rPr>
              <a:t>Dokumen</a:t>
            </a:r>
            <a:r>
              <a:rPr lang="en-US" sz="2800" dirty="0">
                <a:solidFill>
                  <a:schemeClr val="tx1"/>
                </a:solidFill>
              </a:rPr>
              <a:t> yang </a:t>
            </a:r>
            <a:r>
              <a:rPr lang="en-US" sz="2800" dirty="0" err="1">
                <a:solidFill>
                  <a:schemeClr val="tx1"/>
                </a:solidFill>
              </a:rPr>
              <a:t>diupload</a:t>
            </a:r>
            <a:r>
              <a:rPr lang="en-US" sz="2800" dirty="0">
                <a:solidFill>
                  <a:schemeClr val="tx1"/>
                </a:solidFill>
              </a:rPr>
              <a:t> :</a:t>
            </a:r>
          </a:p>
          <a:p>
            <a:pPr marL="457200" indent="-457200">
              <a:buFont typeface="+mj-lt"/>
              <a:buAutoNum type="arabicPeriod"/>
            </a:pPr>
            <a:r>
              <a:rPr lang="en-US" sz="2800" dirty="0">
                <a:solidFill>
                  <a:schemeClr val="tx1"/>
                </a:solidFill>
                <a:sym typeface="+mn-ea"/>
              </a:rPr>
              <a:t>Surat </a:t>
            </a:r>
            <a:r>
              <a:rPr lang="en-US" sz="2800" dirty="0" err="1">
                <a:solidFill>
                  <a:schemeClr val="tx1"/>
                </a:solidFill>
                <a:sym typeface="+mn-ea"/>
              </a:rPr>
              <a:t>permohonan</a:t>
            </a:r>
            <a:r>
              <a:rPr lang="en-US" sz="2800" dirty="0">
                <a:solidFill>
                  <a:schemeClr val="tx1"/>
                </a:solidFill>
                <a:sym typeface="+mn-ea"/>
              </a:rPr>
              <a:t> </a:t>
            </a:r>
            <a:r>
              <a:rPr lang="en-US" sz="2800" dirty="0" err="1">
                <a:solidFill>
                  <a:schemeClr val="tx1"/>
                </a:solidFill>
                <a:sym typeface="+mn-ea"/>
              </a:rPr>
              <a:t>bantuan</a:t>
            </a:r>
            <a:r>
              <a:rPr lang="en-US" sz="2800" dirty="0">
                <a:solidFill>
                  <a:schemeClr val="tx1"/>
                </a:solidFill>
                <a:sym typeface="+mn-ea"/>
              </a:rPr>
              <a:t> </a:t>
            </a:r>
            <a:r>
              <a:rPr lang="en-US" sz="2800" dirty="0" err="1">
                <a:solidFill>
                  <a:schemeClr val="tx1"/>
                </a:solidFill>
                <a:sym typeface="+mn-ea"/>
              </a:rPr>
              <a:t>pemerintah</a:t>
            </a:r>
            <a:r>
              <a:rPr lang="en-US" sz="2800" dirty="0">
                <a:solidFill>
                  <a:schemeClr val="tx1"/>
                </a:solidFill>
                <a:sym typeface="+mn-ea"/>
              </a:rPr>
              <a:t> </a:t>
            </a:r>
            <a:r>
              <a:rPr lang="en-US" sz="2800" dirty="0" err="1">
                <a:solidFill>
                  <a:schemeClr val="tx1"/>
                </a:solidFill>
                <a:sym typeface="+mn-ea"/>
              </a:rPr>
              <a:t>diketahui</a:t>
            </a:r>
            <a:r>
              <a:rPr lang="en-US" sz="2800" dirty="0">
                <a:solidFill>
                  <a:schemeClr val="tx1"/>
                </a:solidFill>
                <a:sym typeface="+mn-ea"/>
              </a:rPr>
              <a:t> </a:t>
            </a:r>
            <a:r>
              <a:rPr lang="en-US" sz="2800" dirty="0" err="1">
                <a:solidFill>
                  <a:schemeClr val="tx1"/>
                </a:solidFill>
                <a:sym typeface="+mn-ea"/>
              </a:rPr>
              <a:t>Dinas</a:t>
            </a:r>
            <a:r>
              <a:rPr lang="en-US" sz="2800" dirty="0">
                <a:solidFill>
                  <a:schemeClr val="tx1"/>
                </a:solidFill>
                <a:sym typeface="+mn-ea"/>
              </a:rPr>
              <a:t> Pendidikan </a:t>
            </a:r>
            <a:r>
              <a:rPr lang="en-US" sz="2800" dirty="0" err="1">
                <a:solidFill>
                  <a:schemeClr val="tx1"/>
                </a:solidFill>
                <a:sym typeface="+mn-ea"/>
              </a:rPr>
              <a:t>Provinsi</a:t>
            </a:r>
            <a:r>
              <a:rPr lang="en-US" sz="2800" dirty="0">
                <a:solidFill>
                  <a:schemeClr val="tx1"/>
                </a:solidFill>
                <a:sym typeface="+mn-ea"/>
              </a:rPr>
              <a:t> (</a:t>
            </a:r>
            <a:r>
              <a:rPr lang="en-US" sz="2800" dirty="0" err="1">
                <a:solidFill>
                  <a:schemeClr val="tx1"/>
                </a:solidFill>
                <a:sym typeface="+mn-ea"/>
              </a:rPr>
              <a:t>dapat</a:t>
            </a:r>
            <a:r>
              <a:rPr lang="en-US" sz="2800" dirty="0">
                <a:solidFill>
                  <a:schemeClr val="tx1"/>
                </a:solidFill>
                <a:sym typeface="+mn-ea"/>
              </a:rPr>
              <a:t> </a:t>
            </a:r>
            <a:r>
              <a:rPr lang="en-US" sz="2800" dirty="0" err="1">
                <a:solidFill>
                  <a:schemeClr val="tx1"/>
                </a:solidFill>
                <a:sym typeface="+mn-ea"/>
              </a:rPr>
              <a:t>terpisah</a:t>
            </a:r>
            <a:r>
              <a:rPr lang="en-US" sz="2800" dirty="0">
                <a:solidFill>
                  <a:schemeClr val="tx1"/>
                </a:solidFill>
                <a:sym typeface="+mn-ea"/>
              </a:rPr>
              <a:t> </a:t>
            </a:r>
            <a:r>
              <a:rPr lang="en-US" sz="2800" dirty="0" err="1">
                <a:solidFill>
                  <a:schemeClr val="tx1"/>
                </a:solidFill>
                <a:sym typeface="+mn-ea"/>
              </a:rPr>
              <a:t>atau</a:t>
            </a:r>
            <a:r>
              <a:rPr lang="en-US" sz="2800" dirty="0">
                <a:solidFill>
                  <a:schemeClr val="tx1"/>
                </a:solidFill>
                <a:sym typeface="+mn-ea"/>
              </a:rPr>
              <a:t> </a:t>
            </a:r>
            <a:r>
              <a:rPr lang="en-US" sz="2800" dirty="0" err="1">
                <a:solidFill>
                  <a:schemeClr val="tx1"/>
                </a:solidFill>
                <a:sym typeface="+mn-ea"/>
              </a:rPr>
              <a:t>menyatu</a:t>
            </a:r>
            <a:r>
              <a:rPr lang="en-US" sz="2800" dirty="0">
                <a:solidFill>
                  <a:schemeClr val="tx1"/>
                </a:solidFill>
                <a:sym typeface="+mn-ea"/>
              </a:rPr>
              <a:t>)</a:t>
            </a:r>
          </a:p>
          <a:p>
            <a:pPr marL="457200" indent="-457200">
              <a:buFont typeface="+mj-lt"/>
              <a:buAutoNum type="arabicPeriod"/>
            </a:pPr>
            <a:r>
              <a:rPr lang="en-US" sz="2800" dirty="0" err="1">
                <a:solidFill>
                  <a:schemeClr val="tx1"/>
                </a:solidFill>
                <a:sym typeface="+mn-ea"/>
              </a:rPr>
              <a:t>Rencana</a:t>
            </a:r>
            <a:r>
              <a:rPr lang="en-US" sz="2800" dirty="0">
                <a:solidFill>
                  <a:schemeClr val="tx1"/>
                </a:solidFill>
                <a:sym typeface="+mn-ea"/>
              </a:rPr>
              <a:t> </a:t>
            </a:r>
            <a:r>
              <a:rPr lang="en-US" sz="2800" dirty="0" err="1">
                <a:solidFill>
                  <a:schemeClr val="tx1"/>
                </a:solidFill>
                <a:sym typeface="+mn-ea"/>
              </a:rPr>
              <a:t>Anggaran</a:t>
            </a:r>
            <a:r>
              <a:rPr lang="en-US" sz="2800" dirty="0">
                <a:solidFill>
                  <a:schemeClr val="tx1"/>
                </a:solidFill>
                <a:sym typeface="+mn-ea"/>
              </a:rPr>
              <a:t> </a:t>
            </a:r>
            <a:r>
              <a:rPr lang="en-US" sz="2800" dirty="0" err="1">
                <a:solidFill>
                  <a:schemeClr val="tx1"/>
                </a:solidFill>
                <a:sym typeface="+mn-ea"/>
              </a:rPr>
              <a:t>Belanja</a:t>
            </a:r>
            <a:r>
              <a:rPr lang="en-US" sz="2800" dirty="0">
                <a:solidFill>
                  <a:schemeClr val="tx1"/>
                </a:solidFill>
                <a:sym typeface="+mn-ea"/>
              </a:rPr>
              <a:t> (RAB)-</a:t>
            </a:r>
            <a:r>
              <a:rPr lang="en-US" sz="2800" dirty="0" err="1">
                <a:solidFill>
                  <a:schemeClr val="tx1"/>
                </a:solidFill>
                <a:sym typeface="+mn-ea"/>
              </a:rPr>
              <a:t>sesuaikan</a:t>
            </a:r>
            <a:r>
              <a:rPr lang="en-US" sz="2800" dirty="0">
                <a:solidFill>
                  <a:schemeClr val="tx1"/>
                </a:solidFill>
                <a:sym typeface="+mn-ea"/>
              </a:rPr>
              <a:t> </a:t>
            </a:r>
            <a:r>
              <a:rPr lang="en-US" sz="2800" dirty="0" err="1">
                <a:solidFill>
                  <a:schemeClr val="tx1"/>
                </a:solidFill>
                <a:sym typeface="+mn-ea"/>
              </a:rPr>
              <a:t>dengan</a:t>
            </a:r>
            <a:r>
              <a:rPr lang="en-US" sz="2800" dirty="0">
                <a:solidFill>
                  <a:schemeClr val="tx1"/>
                </a:solidFill>
                <a:sym typeface="+mn-ea"/>
              </a:rPr>
              <a:t> MOU</a:t>
            </a:r>
          </a:p>
          <a:p>
            <a:pPr marL="457200" indent="-457200">
              <a:buFont typeface="+mj-lt"/>
              <a:buAutoNum type="arabicPeriod"/>
            </a:pPr>
            <a:r>
              <a:rPr lang="en-US" sz="2800" dirty="0">
                <a:solidFill>
                  <a:schemeClr val="tx1"/>
                </a:solidFill>
                <a:sym typeface="+mn-ea"/>
              </a:rPr>
              <a:t>Gambar </a:t>
            </a:r>
            <a:r>
              <a:rPr lang="en-US" sz="2800" dirty="0" err="1">
                <a:solidFill>
                  <a:schemeClr val="tx1"/>
                </a:solidFill>
                <a:sym typeface="+mn-ea"/>
              </a:rPr>
              <a:t>perencanaan</a:t>
            </a:r>
            <a:r>
              <a:rPr lang="en-US" sz="2800" dirty="0">
                <a:solidFill>
                  <a:schemeClr val="tx1"/>
                </a:solidFill>
                <a:sym typeface="+mn-ea"/>
              </a:rPr>
              <a:t> </a:t>
            </a:r>
            <a:r>
              <a:rPr lang="en-US" sz="2800" dirty="0" err="1">
                <a:solidFill>
                  <a:schemeClr val="tx1"/>
                </a:solidFill>
                <a:sym typeface="+mn-ea"/>
              </a:rPr>
              <a:t>pembangunan</a:t>
            </a:r>
            <a:r>
              <a:rPr lang="en-US" sz="2800" dirty="0">
                <a:solidFill>
                  <a:schemeClr val="tx1"/>
                </a:solidFill>
                <a:sym typeface="+mn-ea"/>
              </a:rPr>
              <a:t> </a:t>
            </a:r>
            <a:r>
              <a:rPr lang="en-US" sz="2800" dirty="0" err="1">
                <a:solidFill>
                  <a:schemeClr val="tx1"/>
                </a:solidFill>
                <a:sym typeface="+mn-ea"/>
              </a:rPr>
              <a:t>sanitasi</a:t>
            </a:r>
            <a:endParaRPr lang="en-US" sz="2800" dirty="0">
              <a:solidFill>
                <a:schemeClr val="tx1"/>
              </a:solidFill>
              <a:sym typeface="+mn-ea"/>
            </a:endParaRPr>
          </a:p>
          <a:p>
            <a:pPr marL="457200" indent="-457200">
              <a:buFont typeface="+mj-lt"/>
              <a:buAutoNum type="arabicPeriod"/>
            </a:pPr>
            <a:r>
              <a:rPr lang="en-US" sz="2800" dirty="0" err="1">
                <a:solidFill>
                  <a:schemeClr val="tx1"/>
                </a:solidFill>
                <a:sym typeface="+mn-ea"/>
              </a:rPr>
              <a:t>Catatan</a:t>
            </a:r>
            <a:r>
              <a:rPr lang="en-US" sz="2800" dirty="0">
                <a:solidFill>
                  <a:schemeClr val="tx1"/>
                </a:solidFill>
                <a:sym typeface="+mn-ea"/>
              </a:rPr>
              <a:t> </a:t>
            </a:r>
            <a:r>
              <a:rPr lang="en-US" sz="2800" dirty="0" err="1">
                <a:solidFill>
                  <a:schemeClr val="tx1"/>
                </a:solidFill>
                <a:sym typeface="+mn-ea"/>
              </a:rPr>
              <a:t>hasil</a:t>
            </a:r>
            <a:r>
              <a:rPr lang="en-US" sz="2800" dirty="0">
                <a:solidFill>
                  <a:schemeClr val="tx1"/>
                </a:solidFill>
                <a:sym typeface="+mn-ea"/>
              </a:rPr>
              <a:t> review (</a:t>
            </a:r>
            <a:r>
              <a:rPr lang="en-US" sz="2800" dirty="0" err="1">
                <a:solidFill>
                  <a:schemeClr val="tx1"/>
                </a:solidFill>
                <a:sym typeface="+mn-ea"/>
              </a:rPr>
              <a:t>diperoleh</a:t>
            </a:r>
            <a:r>
              <a:rPr lang="en-US" sz="2800" dirty="0">
                <a:solidFill>
                  <a:schemeClr val="tx1"/>
                </a:solidFill>
                <a:sym typeface="+mn-ea"/>
              </a:rPr>
              <a:t> </a:t>
            </a:r>
            <a:r>
              <a:rPr lang="en-US" sz="2800" dirty="0" err="1">
                <a:solidFill>
                  <a:schemeClr val="tx1"/>
                </a:solidFill>
                <a:sym typeface="+mn-ea"/>
              </a:rPr>
              <a:t>saat</a:t>
            </a:r>
            <a:r>
              <a:rPr lang="en-US" sz="2800" dirty="0">
                <a:solidFill>
                  <a:schemeClr val="tx1"/>
                </a:solidFill>
                <a:sym typeface="+mn-ea"/>
              </a:rPr>
              <a:t> </a:t>
            </a:r>
            <a:r>
              <a:rPr lang="en-US" sz="2800" dirty="0" err="1">
                <a:solidFill>
                  <a:schemeClr val="tx1"/>
                </a:solidFill>
                <a:sym typeface="+mn-ea"/>
              </a:rPr>
              <a:t>bimtek</a:t>
            </a:r>
            <a:r>
              <a:rPr lang="en-US" sz="2800" dirty="0">
                <a:solidFill>
                  <a:schemeClr val="tx1"/>
                </a:solidFill>
                <a:sym typeface="+mn-ea"/>
              </a:rPr>
              <a:t>)</a:t>
            </a:r>
            <a:r>
              <a:rPr lang="id-ID" sz="2800" dirty="0">
                <a:solidFill>
                  <a:schemeClr val="tx1"/>
                </a:solidFill>
              </a:rPr>
              <a:t> </a:t>
            </a:r>
            <a:endParaRPr lang="en-US" sz="2800" dirty="0">
              <a:solidFill>
                <a:schemeClr val="tx1"/>
              </a:solidFill>
            </a:endParaRPr>
          </a:p>
          <a:p>
            <a:pPr marL="457200" indent="-457200">
              <a:buFont typeface="+mj-lt"/>
              <a:buAutoNum type="arabicPeriod"/>
            </a:pPr>
            <a:r>
              <a:rPr lang="id-ID" sz="2800" dirty="0">
                <a:solidFill>
                  <a:schemeClr val="tx1"/>
                </a:solidFill>
              </a:rPr>
              <a:t>Surat Perjanjian Kerja antara Kepala Sekolah dengan Konsultan</a:t>
            </a:r>
            <a:r>
              <a:rPr lang="en-US" sz="2800" dirty="0">
                <a:solidFill>
                  <a:schemeClr val="tx1"/>
                </a:solidFill>
              </a:rPr>
              <a:t>/Tenaga Ahli</a:t>
            </a:r>
            <a:endParaRPr lang="en-US" sz="2800" dirty="0">
              <a:solidFill>
                <a:schemeClr val="tx1"/>
              </a:solidFill>
              <a:sym typeface="+mn-ea"/>
            </a:endParaRPr>
          </a:p>
          <a:p>
            <a:pPr marL="457200" indent="-457200">
              <a:buFont typeface="+mj-lt"/>
              <a:buAutoNum type="arabicPeriod"/>
            </a:pPr>
            <a:r>
              <a:rPr lang="en-US" sz="2800" dirty="0" err="1">
                <a:solidFill>
                  <a:schemeClr val="tx1"/>
                </a:solidFill>
                <a:sym typeface="+mn-ea"/>
              </a:rPr>
              <a:t>lampiran</a:t>
            </a:r>
            <a:r>
              <a:rPr lang="en-US" sz="2800" dirty="0">
                <a:solidFill>
                  <a:schemeClr val="tx1"/>
                </a:solidFill>
                <a:sym typeface="+mn-ea"/>
              </a:rPr>
              <a:t> </a:t>
            </a:r>
            <a:r>
              <a:rPr lang="en-US" sz="2800" dirty="0" err="1">
                <a:solidFill>
                  <a:schemeClr val="tx1"/>
                </a:solidFill>
                <a:sym typeface="+mn-ea"/>
              </a:rPr>
              <a:t>berkas</a:t>
            </a:r>
            <a:r>
              <a:rPr lang="en-US" sz="2800" dirty="0">
                <a:solidFill>
                  <a:schemeClr val="tx1"/>
                </a:solidFill>
                <a:sym typeface="+mn-ea"/>
              </a:rPr>
              <a:t> </a:t>
            </a:r>
            <a:r>
              <a:rPr lang="en-US" sz="2800" dirty="0" err="1">
                <a:solidFill>
                  <a:schemeClr val="tx1"/>
                </a:solidFill>
                <a:sym typeface="+mn-ea"/>
              </a:rPr>
              <a:t>administrasi</a:t>
            </a:r>
            <a:endParaRPr lang="en-US" sz="2800" dirty="0">
              <a:solidFill>
                <a:schemeClr val="tx1"/>
              </a:solidFill>
              <a:sym typeface="+mn-ea"/>
            </a:endParaRPr>
          </a:p>
          <a:p>
            <a:pPr marL="457200" indent="-457200">
              <a:buFont typeface="+mj-lt"/>
              <a:buAutoNum type="arabicPeriod"/>
            </a:pPr>
            <a:endParaRPr lang="en-US" sz="2800" dirty="0">
              <a:solidFill>
                <a:schemeClr val="accent2"/>
              </a:solidFill>
              <a:sym typeface="+mn-ea"/>
            </a:endParaRPr>
          </a:p>
          <a:p>
            <a:pPr marL="457200" indent="-457200">
              <a:buFont typeface="+mj-lt"/>
              <a:buAutoNum type="arabicPeriod"/>
            </a:pPr>
            <a:endParaRPr lang="en-US" sz="3600" dirty="0">
              <a:solidFill>
                <a:schemeClr val="accent2"/>
              </a:solidFill>
            </a:endParaRPr>
          </a:p>
          <a:p>
            <a:pPr marL="0" indent="0">
              <a:buNone/>
            </a:pPr>
            <a:endParaRPr lang="en-US" sz="3600" dirty="0">
              <a:solidFill>
                <a:schemeClr val="accent2"/>
              </a:solidFill>
            </a:endParaRPr>
          </a:p>
          <a:p>
            <a:pPr marL="0" indent="0">
              <a:buNone/>
            </a:pPr>
            <a:endParaRPr lang="en-US" sz="3600" dirty="0">
              <a:solidFill>
                <a:schemeClr val="accent2"/>
              </a:solidFill>
            </a:endParaRPr>
          </a:p>
        </p:txBody>
      </p:sp>
      <p:sp>
        <p:nvSpPr>
          <p:cNvPr id="4" name="Date Placeholder 3"/>
          <p:cNvSpPr>
            <a:spLocks noGrp="1"/>
          </p:cNvSpPr>
          <p:nvPr>
            <p:ph type="dt" sz="half" idx="10"/>
          </p:nvPr>
        </p:nvSpPr>
        <p:spPr/>
        <p:txBody>
          <a:bodyPr/>
          <a:lstStyle/>
          <a:p>
            <a:r>
              <a:rPr lang="en-ID"/>
              <a:t>.</a:t>
            </a:r>
            <a:endParaRPr lang="en-US" dirty="0"/>
          </a:p>
        </p:txBody>
      </p:sp>
    </p:spTree>
    <p:extLst>
      <p:ext uri="{BB962C8B-B14F-4D97-AF65-F5344CB8AC3E}">
        <p14:creationId xmlns:p14="http://schemas.microsoft.com/office/powerpoint/2010/main" val="184030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4" y="281436"/>
            <a:ext cx="12105736" cy="1147314"/>
          </a:xfrm>
        </p:spPr>
        <p:txBody>
          <a:bodyPr anchor="ctr">
            <a:noAutofit/>
          </a:bodyPr>
          <a:lstStyle/>
          <a:p>
            <a:pPr algn="ctr"/>
            <a:r>
              <a:rPr lang="en-US" sz="4800" b="1" dirty="0" err="1">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Komponen</a:t>
            </a:r>
            <a:r>
              <a:rPr lang="en-US" sz="48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4800" b="1" dirty="0" err="1">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Rencana</a:t>
            </a:r>
            <a:r>
              <a:rPr lang="en-US" sz="48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4800" b="1" dirty="0" err="1">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Anggaran</a:t>
            </a:r>
            <a:r>
              <a:rPr lang="en-US" sz="48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a:t>
            </a:r>
            <a:r>
              <a:rPr lang="en-US" sz="4800" b="1" dirty="0" err="1">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Biaya</a:t>
            </a:r>
            <a:r>
              <a:rPr lang="en-US" sz="4800" b="1" dirty="0">
                <a:ln>
                  <a:solidFill>
                    <a:schemeClr val="accent1">
                      <a:lumMod val="20000"/>
                      <a:lumOff val="80000"/>
                    </a:schemeClr>
                  </a:solidFill>
                </a:ln>
                <a:solidFill>
                  <a:schemeClr val="tx1"/>
                </a:solidFill>
                <a:effectLst>
                  <a:outerShdw blurRad="38100" dist="38100" dir="2700000" algn="tl">
                    <a:srgbClr val="000000">
                      <a:alpha val="43137"/>
                    </a:srgbClr>
                  </a:outerShdw>
                </a:effectLst>
                <a:latin typeface="Cooper Black" panose="0208090404030B020404" pitchFamily="18" charset="0"/>
              </a:rPr>
              <a:t> (RAB)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0726507"/>
              </p:ext>
            </p:extLst>
          </p:nvPr>
        </p:nvGraphicFramePr>
        <p:xfrm>
          <a:off x="204158" y="1591177"/>
          <a:ext cx="11783684" cy="3789369"/>
        </p:xfrm>
        <a:graphic>
          <a:graphicData uri="http://schemas.openxmlformats.org/drawingml/2006/table">
            <a:tbl>
              <a:tblPr firstRow="1" bandRow="1">
                <a:tableStyleId>{5C22544A-7EE6-4342-B048-85BDC9FD1C3A}</a:tableStyleId>
              </a:tblPr>
              <a:tblGrid>
                <a:gridCol w="823354">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10211030">
                  <a:extLst>
                    <a:ext uri="{9D8B030D-6E8A-4147-A177-3AD203B41FA5}">
                      <a16:colId xmlns:a16="http://schemas.microsoft.com/office/drawing/2014/main" val="20002"/>
                    </a:ext>
                  </a:extLst>
                </a:gridCol>
              </a:tblGrid>
              <a:tr h="680409">
                <a:tc>
                  <a:txBody>
                    <a:bodyPr/>
                    <a:lstStyle/>
                    <a:p>
                      <a:pPr algn="ctr"/>
                      <a:endParaRPr lang="en-US" sz="1600" b="1" dirty="0">
                        <a:solidFill>
                          <a:schemeClr val="tx1"/>
                        </a:solidFill>
                        <a:effectLst>
                          <a:outerShdw blurRad="38100" dist="38100" dir="2700000" algn="tl">
                            <a:srgbClr val="000000">
                              <a:alpha val="43137"/>
                            </a:srgbClr>
                          </a:outerShdw>
                        </a:effectLst>
                      </a:endParaRPr>
                    </a:p>
                  </a:txBody>
                  <a:tcPr anchor="ctr"/>
                </a:tc>
                <a:tc gridSpan="2">
                  <a:txBody>
                    <a:bodyPr/>
                    <a:lstStyle/>
                    <a:p>
                      <a:r>
                        <a:rPr lang="en-US" sz="2800" b="1" dirty="0">
                          <a:solidFill>
                            <a:schemeClr val="tx1"/>
                          </a:solidFill>
                          <a:effectLst>
                            <a:outerShdw blurRad="38100" dist="38100" dir="2700000" algn="tl">
                              <a:srgbClr val="000000">
                                <a:alpha val="43137"/>
                              </a:srgbClr>
                            </a:outerShdw>
                          </a:effectLst>
                        </a:rPr>
                        <a:t>KOMPONEN PEMBIAYAAN</a:t>
                      </a:r>
                    </a:p>
                  </a:txBody>
                  <a:tcPr anchor="ctr"/>
                </a:tc>
                <a:tc hMerge="1">
                  <a:txBody>
                    <a:bodyPr/>
                    <a:lstStyle/>
                    <a:p>
                      <a:endParaRPr lang="en-US"/>
                    </a:p>
                  </a:txBody>
                  <a:tcPr/>
                </a:tc>
                <a:extLst>
                  <a:ext uri="{0D108BD9-81ED-4DB2-BD59-A6C34878D82A}">
                    <a16:rowId xmlns:a16="http://schemas.microsoft.com/office/drawing/2014/main" val="10000"/>
                  </a:ext>
                </a:extLst>
              </a:tr>
              <a:tr h="145794">
                <a:tc>
                  <a:txBody>
                    <a:bodyPr/>
                    <a:lstStyle/>
                    <a:p>
                      <a:pPr algn="ctr"/>
                      <a:r>
                        <a:rPr lang="en-US" sz="2400" b="1" dirty="0"/>
                        <a:t>1</a:t>
                      </a:r>
                    </a:p>
                  </a:txBody>
                  <a:tcPr anchor="ctr"/>
                </a:tc>
                <a:tc gridSpan="2">
                  <a:txBody>
                    <a:bodyPr/>
                    <a:lstStyle/>
                    <a:p>
                      <a:r>
                        <a:rPr lang="en-US" sz="2400" b="1" dirty="0"/>
                        <a:t>Pekerjaan Fisik (minimal Rp. 85.000.000,-)</a:t>
                      </a:r>
                    </a:p>
                  </a:txBody>
                  <a:tcPr anchor="ctr"/>
                </a:tc>
                <a:tc hMerge="1">
                  <a:txBody>
                    <a:bodyPr/>
                    <a:lstStyle/>
                    <a:p>
                      <a:endParaRPr lang="en-US"/>
                    </a:p>
                  </a:txBody>
                  <a:tcPr anchor="ctr"/>
                </a:tc>
                <a:extLst>
                  <a:ext uri="{0D108BD9-81ED-4DB2-BD59-A6C34878D82A}">
                    <a16:rowId xmlns:a16="http://schemas.microsoft.com/office/drawing/2014/main" val="10001"/>
                  </a:ext>
                </a:extLst>
              </a:tr>
              <a:tr h="0">
                <a:tc>
                  <a:txBody>
                    <a:bodyPr/>
                    <a:lstStyle/>
                    <a:p>
                      <a:pPr algn="ctr"/>
                      <a:r>
                        <a:rPr lang="en-US" sz="2400" b="1" dirty="0"/>
                        <a:t>2</a:t>
                      </a:r>
                    </a:p>
                  </a:txBody>
                  <a:tcPr anchor="ctr"/>
                </a:tc>
                <a:tc gridSpan="2">
                  <a:txBody>
                    <a:bodyPr/>
                    <a:lstStyle/>
                    <a:p>
                      <a:pPr algn="l"/>
                      <a:r>
                        <a:rPr lang="en-US" sz="2400" b="1" dirty="0"/>
                        <a:t>Jasa </a:t>
                      </a:r>
                      <a:r>
                        <a:rPr lang="en-US" sz="2400" b="1" dirty="0" err="1"/>
                        <a:t>Konsultan/Tenaga Ahli  (maksimal Rp. 7.000.000,-)</a:t>
                      </a:r>
                      <a:endParaRPr lang="en-US" sz="2400" b="1" dirty="0"/>
                    </a:p>
                  </a:txBody>
                  <a:tcPr anchor="ctr"/>
                </a:tc>
                <a:tc hMerge="1">
                  <a:txBody>
                    <a:bodyPr/>
                    <a:lstStyle/>
                    <a:p>
                      <a:endParaRPr lang="en-US"/>
                    </a:p>
                  </a:txBody>
                  <a:tcPr anchor="ctr"/>
                </a:tc>
                <a:extLst>
                  <a:ext uri="{0D108BD9-81ED-4DB2-BD59-A6C34878D82A}">
                    <a16:rowId xmlns:a16="http://schemas.microsoft.com/office/drawing/2014/main" val="10002"/>
                  </a:ext>
                </a:extLst>
              </a:tr>
              <a:tr h="0">
                <a:tc>
                  <a:txBody>
                    <a:bodyPr/>
                    <a:lstStyle/>
                    <a:p>
                      <a:pPr algn="ctr"/>
                      <a:endParaRPr lang="en-US" sz="2400" b="1" dirty="0"/>
                    </a:p>
                  </a:txBody>
                  <a:tcPr anchor="ctr"/>
                </a:tc>
                <a:tc>
                  <a:txBody>
                    <a:bodyPr/>
                    <a:lstStyle/>
                    <a:p>
                      <a:pPr algn="ctr"/>
                      <a:r>
                        <a:rPr lang="en-US" sz="2400" b="1" dirty="0"/>
                        <a:t>a.</a:t>
                      </a:r>
                    </a:p>
                  </a:txBody>
                  <a:tcPr anchor="ctr"/>
                </a:tc>
                <a:tc>
                  <a:txBody>
                    <a:bodyPr/>
                    <a:lstStyle/>
                    <a:p>
                      <a:r>
                        <a:rPr lang="en-US" sz="2400" b="1" dirty="0" err="1"/>
                        <a:t>Konsultan</a:t>
                      </a:r>
                      <a:r>
                        <a:rPr lang="en-US" sz="2400" b="1" dirty="0"/>
                        <a:t>/Tenaga Ahli </a:t>
                      </a:r>
                      <a:r>
                        <a:rPr lang="en-US" sz="2400" b="1" dirty="0" err="1"/>
                        <a:t>Perencanaan</a:t>
                      </a:r>
                      <a:endParaRPr lang="en-US" sz="2400" b="1" dirty="0"/>
                    </a:p>
                  </a:txBody>
                  <a:tcPr anchor="ctr"/>
                </a:tc>
                <a:extLst>
                  <a:ext uri="{0D108BD9-81ED-4DB2-BD59-A6C34878D82A}">
                    <a16:rowId xmlns:a16="http://schemas.microsoft.com/office/drawing/2014/main" val="10003"/>
                  </a:ext>
                </a:extLst>
              </a:tr>
              <a:tr h="0">
                <a:tc>
                  <a:txBody>
                    <a:bodyPr/>
                    <a:lstStyle/>
                    <a:p>
                      <a:pPr algn="ctr"/>
                      <a:endParaRPr lang="en-US" sz="2400" b="1" dirty="0"/>
                    </a:p>
                  </a:txBody>
                  <a:tcPr anchor="ctr"/>
                </a:tc>
                <a:tc>
                  <a:txBody>
                    <a:bodyPr/>
                    <a:lstStyle/>
                    <a:p>
                      <a:pPr algn="ctr"/>
                      <a:r>
                        <a:rPr lang="en-US" sz="2400" b="1" dirty="0"/>
                        <a:t>b.</a:t>
                      </a:r>
                    </a:p>
                  </a:txBody>
                  <a:tcPr anchor="ctr"/>
                </a:tc>
                <a:tc>
                  <a:txBody>
                    <a:bodyPr/>
                    <a:lstStyle/>
                    <a:p>
                      <a:r>
                        <a:rPr lang="en-US" sz="2400" b="1" dirty="0" err="1"/>
                        <a:t>Konsultan</a:t>
                      </a:r>
                      <a:r>
                        <a:rPr lang="en-US" sz="2400" b="1" dirty="0"/>
                        <a:t>/Tenaga Ahli </a:t>
                      </a:r>
                      <a:r>
                        <a:rPr lang="en-US" sz="2400" b="1" dirty="0" err="1"/>
                        <a:t>Pengawasan</a:t>
                      </a:r>
                      <a:endParaRPr lang="en-US" sz="2400" b="1" dirty="0"/>
                    </a:p>
                  </a:txBody>
                  <a:tcPr anchor="ctr"/>
                </a:tc>
                <a:extLst>
                  <a:ext uri="{0D108BD9-81ED-4DB2-BD59-A6C34878D82A}">
                    <a16:rowId xmlns:a16="http://schemas.microsoft.com/office/drawing/2014/main" val="10004"/>
                  </a:ext>
                </a:extLst>
              </a:tr>
              <a:tr h="0">
                <a:tc>
                  <a:txBody>
                    <a:bodyPr/>
                    <a:lstStyle/>
                    <a:p>
                      <a:pPr algn="ctr"/>
                      <a:r>
                        <a:rPr lang="en-US" sz="2400" b="1" dirty="0">
                          <a:effectLst>
                            <a:outerShdw blurRad="38100" dist="38100" dir="2700000" algn="tl">
                              <a:srgbClr val="000000">
                                <a:alpha val="43137"/>
                              </a:srgbClr>
                            </a:outerShdw>
                          </a:effectLst>
                        </a:rPr>
                        <a:t>3.</a:t>
                      </a:r>
                    </a:p>
                  </a:txBody>
                  <a:tcPr anchor="ctr"/>
                </a:tc>
                <a:tc gridSpan="2">
                  <a:txBody>
                    <a:bodyPr/>
                    <a:lstStyle/>
                    <a:p>
                      <a:r>
                        <a:rPr lang="en-US" sz="2400" b="0" dirty="0">
                          <a:effectLst>
                            <a:outerShdw blurRad="38100" dist="38100" dir="2700000" algn="tl">
                              <a:srgbClr val="000000">
                                <a:alpha val="43137"/>
                              </a:srgbClr>
                            </a:outerShdw>
                          </a:effectLst>
                        </a:rPr>
                        <a:t>Pengelolaan (maksimal Rp. 3.000.000,-)</a:t>
                      </a:r>
                    </a:p>
                  </a:txBody>
                  <a:tcPr anchor="ctr"/>
                </a:tc>
                <a:tc hMerge="1">
                  <a:txBody>
                    <a:bodyPr/>
                    <a:lstStyle/>
                    <a:p>
                      <a:endParaRPr lang="en-US"/>
                    </a:p>
                  </a:txBody>
                  <a:tcPr/>
                </a:tc>
                <a:extLst>
                  <a:ext uri="{0D108BD9-81ED-4DB2-BD59-A6C34878D82A}">
                    <a16:rowId xmlns:a16="http://schemas.microsoft.com/office/drawing/2014/main" val="10005"/>
                  </a:ext>
                </a:extLst>
              </a:tr>
              <a:tr h="0">
                <a:tc>
                  <a:txBody>
                    <a:bodyPr/>
                    <a:lstStyle/>
                    <a:p>
                      <a:pPr algn="ctr"/>
                      <a:endParaRPr lang="en-US" sz="2400" b="1" dirty="0">
                        <a:effectLst>
                          <a:outerShdw blurRad="38100" dist="38100" dir="2700000" algn="tl">
                            <a:srgbClr val="000000">
                              <a:alpha val="43137"/>
                            </a:srgbClr>
                          </a:outerShdw>
                        </a:effectLst>
                      </a:endParaRPr>
                    </a:p>
                  </a:txBody>
                  <a:tcPr anchor="ctr"/>
                </a:tc>
                <a:tc>
                  <a:txBody>
                    <a:bodyPr/>
                    <a:lstStyle/>
                    <a:p>
                      <a:pPr algn="ctr"/>
                      <a:endParaRPr lang="en-US" sz="2400" b="1" dirty="0">
                        <a:effectLst>
                          <a:outerShdw blurRad="38100" dist="38100" dir="2700000" algn="tl">
                            <a:srgbClr val="000000">
                              <a:alpha val="43137"/>
                            </a:srgbClr>
                          </a:outerShdw>
                        </a:effectLst>
                      </a:endParaRPr>
                    </a:p>
                  </a:txBody>
                  <a:tcPr anchor="ctr"/>
                </a:tc>
                <a:tc>
                  <a:txBody>
                    <a:bodyPr/>
                    <a:lstStyle/>
                    <a:p>
                      <a:r>
                        <a:rPr lang="en-US" sz="2400" b="1" dirty="0"/>
                        <a:t>dapat dialokasikan untuk pembiayaan rapat koordinasi,transportasi pembelian material dan penyusunan laporan.</a:t>
                      </a:r>
                    </a:p>
                  </a:txBody>
                  <a:tcPr anchor="ctr"/>
                </a:tc>
                <a:extLst>
                  <a:ext uri="{0D108BD9-81ED-4DB2-BD59-A6C34878D82A}">
                    <a16:rowId xmlns:a16="http://schemas.microsoft.com/office/drawing/2014/main" val="10006"/>
                  </a:ext>
                </a:extLst>
              </a:tr>
            </a:tbl>
          </a:graphicData>
        </a:graphic>
      </p:graphicFrame>
      <p:sp>
        <p:nvSpPr>
          <p:cNvPr id="3" name="Date Placeholder 2"/>
          <p:cNvSpPr>
            <a:spLocks noGrp="1"/>
          </p:cNvSpPr>
          <p:nvPr>
            <p:ph type="dt" sz="half" idx="10"/>
          </p:nvPr>
        </p:nvSpPr>
        <p:spPr/>
        <p:txBody>
          <a:bodyPr/>
          <a:lstStyle/>
          <a:p>
            <a:r>
              <a:rPr lang="en-ID"/>
              <a:t>.</a:t>
            </a:r>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144</TotalTime>
  <Words>1564</Words>
  <Application>Microsoft Office PowerPoint</Application>
  <PresentationFormat>Widescreen</PresentationFormat>
  <Paragraphs>408</Paragraphs>
  <Slides>30</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Arial Narrow</vt:lpstr>
      <vt:lpstr>Berlin Sans FB</vt:lpstr>
      <vt:lpstr>Berlin Sans FB Demi</vt:lpstr>
      <vt:lpstr>Bookman Old Style</vt:lpstr>
      <vt:lpstr>Calibri</vt:lpstr>
      <vt:lpstr>Cooper Black</vt:lpstr>
      <vt:lpstr>Helvetica Light</vt:lpstr>
      <vt:lpstr>Segoe UI Black</vt:lpstr>
      <vt:lpstr>Times New Roman</vt:lpstr>
      <vt:lpstr>Trebuchet MS</vt:lpstr>
      <vt:lpstr>Wingdings</vt:lpstr>
      <vt:lpstr>Wingdings 3</vt:lpstr>
      <vt:lpstr>Facet</vt:lpstr>
      <vt:lpstr>PENGELOLAAN  BANTUAN PEMERINTAH SANITASI</vt:lpstr>
      <vt:lpstr>Latar Belakang</vt:lpstr>
      <vt:lpstr>PowerPoint Presentation</vt:lpstr>
      <vt:lpstr>PowerPoint Presentation</vt:lpstr>
      <vt:lpstr>Pengelolaan Administratif</vt:lpstr>
      <vt:lpstr>Kriteria Penerima Bantuan  </vt:lpstr>
      <vt:lpstr>MEKANISME</vt:lpstr>
      <vt:lpstr>Softfile Proposal Hasil Review dikirim ke Direktorat SMA melalui Mekanisme aplikasi e-proposal melalui link https:// </vt:lpstr>
      <vt:lpstr>Komponen Rencana Anggaran Biaya (RAB)</vt:lpstr>
      <vt:lpstr>PowerPoint Presentation</vt:lpstr>
      <vt:lpstr>PowerPoint Presentation</vt:lpstr>
      <vt:lpstr>PowerPoint Presentation</vt:lpstr>
      <vt:lpstr>PowerPoint Presentation</vt:lpstr>
      <vt:lpstr>PowerPoint Presentation</vt:lpstr>
      <vt:lpstr>Pengelolaan Teknis</vt:lpstr>
      <vt:lpstr>PowerPoint Presentation</vt:lpstr>
      <vt:lpstr>PowerPoint Presentation</vt:lpstr>
      <vt:lpstr>TATACARA PELAPORAN</vt:lpstr>
      <vt:lpstr>SKENARIO PELAPORAN</vt:lpstr>
      <vt:lpstr>LAPORAN RINGKAS AKHIR</vt:lpstr>
      <vt:lpstr>LAP KEMAJUAN PENYELESAIAN PEKERJAAN/BERITA ACARA</vt:lpstr>
      <vt:lpstr> PRESTASI PEKERJAAN FISIK 100% JENIS BANTUAN : SANITASI SEKOLAH </vt:lpstr>
      <vt:lpstr>LAPORAN PENGGUNAAN BANTUAN PEMERINTAH JENIS BANTUAN: SANITASI</vt:lpstr>
      <vt:lpstr>.</vt:lpstr>
      <vt:lpstr>,</vt:lpstr>
      <vt:lpstr>PowerPoint Presentation</vt:lpstr>
      <vt:lpstr>PowerPoint Presentation</vt:lpstr>
      <vt:lpstr>LAPORAN LENGKAP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BANTUAN PEMERINTAH</dc:title>
  <dc:creator>mbak yuyun</dc:creator>
  <cp:lastModifiedBy>Ririn</cp:lastModifiedBy>
  <cp:revision>126</cp:revision>
  <cp:lastPrinted>2019-04-25T13:16:00Z</cp:lastPrinted>
  <dcterms:created xsi:type="dcterms:W3CDTF">2017-02-22T08:15:00Z</dcterms:created>
  <dcterms:modified xsi:type="dcterms:W3CDTF">2021-04-30T01:45:54Z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